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40"/>
  </p:notesMasterIdLst>
  <p:sldIdLst>
    <p:sldId id="256" r:id="rId3"/>
    <p:sldId id="260" r:id="rId4"/>
    <p:sldId id="327" r:id="rId5"/>
    <p:sldId id="326" r:id="rId6"/>
    <p:sldId id="323" r:id="rId7"/>
    <p:sldId id="290" r:id="rId8"/>
    <p:sldId id="324" r:id="rId9"/>
    <p:sldId id="291" r:id="rId10"/>
    <p:sldId id="299" r:id="rId11"/>
    <p:sldId id="310" r:id="rId12"/>
    <p:sldId id="311" r:id="rId13"/>
    <p:sldId id="312" r:id="rId14"/>
    <p:sldId id="313" r:id="rId15"/>
    <p:sldId id="315" r:id="rId16"/>
    <p:sldId id="294" r:id="rId17"/>
    <p:sldId id="297" r:id="rId18"/>
    <p:sldId id="295" r:id="rId19"/>
    <p:sldId id="316" r:id="rId20"/>
    <p:sldId id="281" r:id="rId21"/>
    <p:sldId id="329" r:id="rId22"/>
    <p:sldId id="286" r:id="rId23"/>
    <p:sldId id="282" r:id="rId24"/>
    <p:sldId id="317" r:id="rId25"/>
    <p:sldId id="279" r:id="rId26"/>
    <p:sldId id="300" r:id="rId27"/>
    <p:sldId id="330" r:id="rId28"/>
    <p:sldId id="318" r:id="rId29"/>
    <p:sldId id="328" r:id="rId30"/>
    <p:sldId id="331" r:id="rId31"/>
    <p:sldId id="332" r:id="rId32"/>
    <p:sldId id="333" r:id="rId33"/>
    <p:sldId id="319" r:id="rId34"/>
    <p:sldId id="320" r:id="rId35"/>
    <p:sldId id="321" r:id="rId36"/>
    <p:sldId id="322" r:id="rId37"/>
    <p:sldId id="265" r:id="rId38"/>
    <p:sldId id="266" r:id="rId39"/>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412F82-FC91-4B2A-8F38-BFC7D9081D99}">
          <p14:sldIdLst>
            <p14:sldId id="256"/>
            <p14:sldId id="260"/>
          </p14:sldIdLst>
        </p14:section>
        <p14:section name="Untitled Section" id="{E9920E4B-5D6E-4577-A8A4-D23C16715761}">
          <p14:sldIdLst>
            <p14:sldId id="327"/>
            <p14:sldId id="326"/>
            <p14:sldId id="323"/>
            <p14:sldId id="290"/>
            <p14:sldId id="324"/>
            <p14:sldId id="291"/>
          </p14:sldIdLst>
        </p14:section>
        <p14:section name="Untitled Section" id="{8AB2E0B8-DCD0-4677-ADEA-17D5EAB47920}">
          <p14:sldIdLst>
            <p14:sldId id="299"/>
            <p14:sldId id="310"/>
            <p14:sldId id="311"/>
            <p14:sldId id="312"/>
            <p14:sldId id="313"/>
          </p14:sldIdLst>
        </p14:section>
        <p14:section name="Untitled Section" id="{E35B0CC4-30F2-4168-B938-5249999DB238}">
          <p14:sldIdLst>
            <p14:sldId id="315"/>
            <p14:sldId id="294"/>
            <p14:sldId id="297"/>
            <p14:sldId id="295"/>
          </p14:sldIdLst>
        </p14:section>
        <p14:section name="Untitled Section" id="{888AE01A-1FC8-4490-8B1B-8B2E4C47B747}">
          <p14:sldIdLst>
            <p14:sldId id="316"/>
            <p14:sldId id="281"/>
            <p14:sldId id="329"/>
            <p14:sldId id="286"/>
            <p14:sldId id="282"/>
          </p14:sldIdLst>
        </p14:section>
        <p14:section name="Untitled Section" id="{7A2D2F5E-A527-4540-8253-0F64512CDD15}">
          <p14:sldIdLst>
            <p14:sldId id="317"/>
            <p14:sldId id="279"/>
            <p14:sldId id="300"/>
            <p14:sldId id="330"/>
          </p14:sldIdLst>
        </p14:section>
        <p14:section name="Untitled Section" id="{46C6471B-17F4-455B-A8F2-22AD669CB9DF}">
          <p14:sldIdLst>
            <p14:sldId id="318"/>
            <p14:sldId id="328"/>
            <p14:sldId id="331"/>
            <p14:sldId id="332"/>
          </p14:sldIdLst>
        </p14:section>
        <p14:section name="Untitled Section" id="{CC7F47D0-5655-4638-8F96-8B00FFE2C69D}">
          <p14:sldIdLst>
            <p14:sldId id="333"/>
            <p14:sldId id="319"/>
            <p14:sldId id="320"/>
            <p14:sldId id="321"/>
            <p14:sldId id="322"/>
            <p14:sldId id="265"/>
            <p14:sldId id="2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76" autoAdjust="0"/>
  </p:normalViewPr>
  <p:slideViewPr>
    <p:cSldViewPr snapToGrid="0" showGuides="1">
      <p:cViewPr varScale="1">
        <p:scale>
          <a:sx n="96" d="100"/>
          <a:sy n="96" d="100"/>
        </p:scale>
        <p:origin x="36" y="114"/>
      </p:cViewPr>
      <p:guideLst>
        <p:guide orient="horz" pos="2160"/>
        <p:guide pos="3840"/>
      </p:guideLst>
    </p:cSldViewPr>
  </p:slideViewPr>
  <p:notesTextViewPr>
    <p:cViewPr>
      <p:scale>
        <a:sx n="1" d="1"/>
        <a:sy n="1" d="1"/>
      </p:scale>
      <p:origin x="0" y="0"/>
    </p:cViewPr>
  </p:notesTextViewPr>
  <p:sorterViewPr>
    <p:cViewPr>
      <p:scale>
        <a:sx n="100" d="100"/>
        <a:sy n="100" d="100"/>
      </p:scale>
      <p:origin x="0" y="-33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6</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8D7BE13D-B3E4-4BD9-AB55-E0D515F17735}">
      <dgm:prSet/>
      <dgm:spPr/>
      <dgm:t>
        <a:bodyPr/>
        <a:lstStyle/>
        <a:p>
          <a:r>
            <a:rPr lang="en-US" dirty="0"/>
            <a:t>Module 7</a:t>
          </a:r>
        </a:p>
      </dgm:t>
    </dgm:pt>
    <dgm:pt modelId="{BE9C533E-0224-459A-B552-210E52F00126}" type="parTrans" cxnId="{D4770973-B01B-494F-AD2A-578530D39BE7}">
      <dgm:prSet/>
      <dgm:spPr/>
      <dgm:t>
        <a:bodyPr/>
        <a:lstStyle/>
        <a:p>
          <a:endParaRPr lang="en-US"/>
        </a:p>
      </dgm:t>
    </dgm:pt>
    <dgm:pt modelId="{057E53D7-27D0-49B0-9C7A-4F2343EBB494}" type="sibTrans" cxnId="{D4770973-B01B-494F-AD2A-578530D39BE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Monitoring applications with App Insights</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Introduction to Docker and Azure container service</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BECAE11-94CC-457A-B533-AE47FE7D4D57}">
      <dgm:prSet/>
      <dgm:spPr/>
      <dgm:t>
        <a:bodyPr/>
        <a:lstStyle/>
        <a:p>
          <a:r>
            <a:rPr lang="en-US" dirty="0"/>
            <a:t>Lap around other Azure dev focused features</a:t>
          </a:r>
        </a:p>
      </dgm:t>
    </dgm:pt>
    <dgm:pt modelId="{16F3CA83-29FF-416F-8036-01CC8DA22FBD}" type="parTrans" cxnId="{E6F23BCA-E35D-4F8C-AB87-B20D52723DD6}">
      <dgm:prSet/>
      <dgm:spPr/>
      <dgm:t>
        <a:bodyPr/>
        <a:lstStyle/>
        <a:p>
          <a:endParaRPr lang="en-US"/>
        </a:p>
      </dgm:t>
    </dgm:pt>
    <dgm:pt modelId="{0E6FA1AD-1A2F-4EA0-9760-79575D953AD7}" type="sibTrans" cxnId="{E6F23BCA-E35D-4F8C-AB87-B20D52723DD6}">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7">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7">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7">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7">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7">
        <dgm:presLayoutVars>
          <dgm:bulletEnabled val="1"/>
        </dgm:presLayoutVars>
      </dgm:prSet>
      <dgm:spPr/>
    </dgm:pt>
    <dgm:pt modelId="{2B1D75C4-CB07-4847-87C0-9CBA68424C25}" type="pres">
      <dgm:prSet presAssocID="{93DB633C-C6BF-440C-B5B6-859547B1A5F4}"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5" presStyleCnt="7">
        <dgm:presLayoutVars>
          <dgm:chMax val="1"/>
          <dgm:bulletEnabled val="1"/>
        </dgm:presLayoutVars>
      </dgm:prSet>
      <dgm:spPr/>
    </dgm:pt>
    <dgm:pt modelId="{68B4BBEF-B3B9-44EE-93CE-818230DA2604}" type="pres">
      <dgm:prSet presAssocID="{98FA1FEA-193C-455F-BC82-D031D6A78B83}" presName="descendantText" presStyleLbl="alignAccFollowNode1" presStyleIdx="5" presStyleCnt="7">
        <dgm:presLayoutVars>
          <dgm:bulletEnabled val="1"/>
        </dgm:presLayoutVars>
      </dgm:prSet>
      <dgm:spPr/>
    </dgm:pt>
    <dgm:pt modelId="{0E0D5A53-4642-4B5B-810C-A713EA5F096D}" type="pres">
      <dgm:prSet presAssocID="{64AD9273-27D6-42CA-9606-2E8D96638389}" presName="sp" presStyleCnt="0"/>
      <dgm:spPr/>
    </dgm:pt>
    <dgm:pt modelId="{37E90A6C-0546-43A9-A7DD-B8FBA4253431}" type="pres">
      <dgm:prSet presAssocID="{8D7BE13D-B3E4-4BD9-AB55-E0D515F17735}" presName="linNode" presStyleCnt="0"/>
      <dgm:spPr/>
    </dgm:pt>
    <dgm:pt modelId="{F1C64B8A-0378-48EC-9D61-9DDE57011B84}" type="pres">
      <dgm:prSet presAssocID="{8D7BE13D-B3E4-4BD9-AB55-E0D515F17735}" presName="parentText" presStyleLbl="node1" presStyleIdx="6" presStyleCnt="7">
        <dgm:presLayoutVars>
          <dgm:chMax val="1"/>
          <dgm:bulletEnabled val="1"/>
        </dgm:presLayoutVars>
      </dgm:prSet>
      <dgm:spPr/>
    </dgm:pt>
    <dgm:pt modelId="{12B67329-6C74-4CE3-AA42-7F4F34AD07BC}" type="pres">
      <dgm:prSet presAssocID="{8D7BE13D-B3E4-4BD9-AB55-E0D515F17735}" presName="descendantText" presStyleLbl="alignAccFollowNode1" presStyleIdx="6" presStyleCnt="7">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D9BFC1CC-451D-4B22-B368-8628332ED83A}" type="presOf" srcId="{8D7BE13D-B3E4-4BD9-AB55-E0D515F17735}" destId="{F1C64B8A-0378-48EC-9D61-9DDE57011B84}" srcOrd="0" destOrd="0" presId="urn:microsoft.com/office/officeart/2005/8/layout/vList5"/>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D4770973-B01B-494F-AD2A-578530D39BE7}" srcId="{CCB75381-B66D-4B20-8298-A5FD070AB22C}" destId="{8D7BE13D-B3E4-4BD9-AB55-E0D515F17735}" srcOrd="6" destOrd="0" parTransId="{BE9C533E-0224-459A-B552-210E52F00126}" sibTransId="{057E53D7-27D0-49B0-9C7A-4F2343EBB494}"/>
    <dgm:cxn modelId="{B0D734D2-750E-4611-A50D-DBCD03DECAB2}" type="presOf" srcId="{BBECAE11-94CC-457A-B533-AE47FE7D4D57}" destId="{12B67329-6C74-4CE3-AA42-7F4F34AD07BC}"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7E5E93F6-652A-418E-9BE5-80E4DCF73807}" srcId="{CCB75381-B66D-4B20-8298-A5FD070AB22C}" destId="{98FA1FEA-193C-455F-BC82-D031D6A78B83}" srcOrd="5" destOrd="0" parTransId="{4D02B69D-4BFB-406D-BABC-58A651D2BD31}" sibTransId="{64AD9273-27D6-42CA-9606-2E8D96638389}"/>
    <dgm:cxn modelId="{326DC576-8391-4952-A8CA-B51E65A4C424}" type="presOf" srcId="{8072FA85-1F1D-4E2E-9ED3-9E9729269312}" destId="{7F905116-DF52-47DE-BE38-A75756ACB8D6}"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E6F23BCA-E35D-4F8C-AB87-B20D52723DD6}" srcId="{8D7BE13D-B3E4-4BD9-AB55-E0D515F17735}" destId="{BBECAE11-94CC-457A-B533-AE47FE7D4D57}" srcOrd="0" destOrd="0" parTransId="{16F3CA83-29FF-416F-8036-01CC8DA22FBD}" sibTransId="{0E6FA1AD-1A2F-4EA0-9760-79575D953AD7}"/>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0B79F412-147E-45C5-ABCB-2FEEA51FC9A8}" type="presParOf" srcId="{E03513B6-B757-4D79-B241-089506EEB20F}" destId="{1991AD84-BDBE-42D1-8C2A-D4CCF78EEA24}" srcOrd="10"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4834B936-9E6C-4D3E-AF59-06B68E57AA4E}" type="presParOf" srcId="{E03513B6-B757-4D79-B241-089506EEB20F}" destId="{0E0D5A53-4642-4B5B-810C-A713EA5F096D}" srcOrd="11" destOrd="0" presId="urn:microsoft.com/office/officeart/2005/8/layout/vList5"/>
    <dgm:cxn modelId="{165536AE-617F-4D27-BCEC-5A6F7CECF7A6}" type="presParOf" srcId="{E03513B6-B757-4D79-B241-089506EEB20F}" destId="{37E90A6C-0546-43A9-A7DD-B8FBA4253431}" srcOrd="12" destOrd="0" presId="urn:microsoft.com/office/officeart/2005/8/layout/vList5"/>
    <dgm:cxn modelId="{397B7561-F59C-4F4C-B695-503F417427A8}" type="presParOf" srcId="{37E90A6C-0546-43A9-A7DD-B8FBA4253431}" destId="{F1C64B8A-0378-48EC-9D61-9DDE57011B84}" srcOrd="0" destOrd="0" presId="urn:microsoft.com/office/officeart/2005/8/layout/vList5"/>
    <dgm:cxn modelId="{50A49F42-9A82-48DA-86FF-B4814D5C2BF7}" type="presParOf" srcId="{37E90A6C-0546-43A9-A7DD-B8FBA4253431}" destId="{12B67329-6C74-4CE3-AA42-7F4F34AD07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b="0" i="0" u="none" dirty="0"/>
            <a:t>Infrastructure as code with </a:t>
          </a:r>
          <a:r>
            <a:rPr lang="en-US"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dgm:spPr/>
      <dgm:t>
        <a:bodyPr/>
        <a:lstStyle/>
        <a:p>
          <a:r>
            <a:rPr lang="en-US"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9ED57F24-3A9A-4F5E-BB62-86912E7063B2}" type="presOf" srcId="{132639D9-7817-45F6-AEFB-CD6A63413582}" destId="{855CB823-9B0A-44F5-93DF-71A72EAFEDC3}" srcOrd="0" destOrd="0" presId="urn:microsoft.com/office/officeart/2005/8/layout/vList5"/>
    <dgm:cxn modelId="{70804612-C34C-41A6-9DA0-39B2C2EAD8CB}" type="presOf" srcId="{AFDBFF0B-7F98-4C3B-9485-18B15960BBEE}" destId="{221D5F81-3BC4-4811-940D-8B1BBEDB27D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5EEDF5C4-D44D-4E92-8F5D-FD74D6B98B2B}" srcId="{CCB75381-B66D-4B20-8298-A5FD070AB22C}" destId="{132639D9-7817-45F6-AEFB-CD6A63413582}" srcOrd="5" destOrd="0" parTransId="{B8E0FA2C-1CD4-48A6-85E5-6FA2212B29F4}" sibTransId="{DCAFE381-EF1A-4B8E-86DF-48DDB9BD3ABC}"/>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dgm:spPr/>
      <dgm:t>
        <a:bodyPr/>
        <a:lstStyle/>
        <a:p>
          <a:r>
            <a:rPr lang="en-US"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10:00</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dgm:spPr/>
      <dgm:t>
        <a:bodyPr/>
        <a:lstStyle/>
        <a:p>
          <a:r>
            <a:rPr lang="en-US" dirty="0"/>
            <a:t>Tools and developer environment overview </a:t>
          </a:r>
          <a:r>
            <a:rPr lang="en-US" b="0" i="0" u="none" dirty="0"/>
            <a:t>Lecture + Demo</a:t>
          </a:r>
          <a:endParaRPr lang="en-US" dirty="0"/>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10:00 – 10:30</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dgm:spPr/>
      <dgm:t>
        <a:bodyPr/>
        <a:lstStyle/>
        <a:p>
          <a:r>
            <a:rPr lang="en-US"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10:30 – 10:45</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dgm:spPr/>
      <dgm:t>
        <a:bodyPr/>
        <a:lstStyle/>
        <a:p>
          <a:r>
            <a:rPr lang="en-US"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10:45 -11:15</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dgm:spPr/>
      <dgm:t>
        <a:bodyPr/>
        <a:lstStyle/>
        <a:p>
          <a:r>
            <a:rPr lang="en-US"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11:15 - 12:00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dgm:spPr/>
      <dgm:t>
        <a:bodyPr/>
        <a:lstStyle/>
        <a:p>
          <a:r>
            <a:rPr lang="en-US" dirty="0"/>
            <a:t>Modern Cloud Apps </a:t>
          </a:r>
          <a:r>
            <a:rPr lang="en-US" b="0" i="0" u="none" dirty="0"/>
            <a:t>Lecture + Demo</a:t>
          </a:r>
          <a:endParaRPr lang="en-US"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12:00 -1:00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dgm:spPr/>
      <dgm:t>
        <a:bodyPr/>
        <a:lstStyle/>
        <a:p>
          <a:r>
            <a:rPr lang="en-US"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1:00 - 2:30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dgm:spPr/>
      <dgm:t>
        <a:bodyPr/>
        <a:lstStyle/>
        <a:p>
          <a:r>
            <a:rPr lang="en-US"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2:30 - 2:45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2:45 - 3:45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dgm:spPr/>
      <dgm:t>
        <a:bodyPr/>
        <a:lstStyle/>
        <a:p>
          <a:r>
            <a:rPr lang="en-US" dirty="0"/>
            <a:t>Identity and Office365 APIs Overview </a:t>
          </a:r>
          <a:r>
            <a:rPr lang="en-US" b="0" i="0" u="none" dirty="0"/>
            <a:t>Lecture + Demo</a:t>
          </a:r>
          <a:endParaRPr lang="en-US"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3:45 - 4:45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dgm:spPr/>
      <dgm:t>
        <a:bodyPr/>
        <a:lstStyle/>
        <a:p>
          <a:r>
            <a:rPr lang="en-US"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dgm:spPr/>
      <dgm:t>
        <a:bodyPr/>
        <a:lstStyle/>
        <a:p>
          <a:r>
            <a:rPr lang="en-US"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dgm:spPr/>
      <dgm:t>
        <a:bodyPr/>
        <a:lstStyle/>
        <a:p>
          <a:r>
            <a:rPr lang="en-US"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dgm:presLayoutVars>
          <dgm:bulletEnabled val="1"/>
        </dgm:presLayoutVars>
      </dgm:prSet>
      <dgm:spPr/>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A36482D-0ABF-4D93-A114-AA40B13E43F9}">
      <dgm:prSet/>
      <dgm:spPr/>
      <dgm:t>
        <a:bodyPr/>
        <a:lstStyle/>
        <a:p>
          <a:r>
            <a:rPr lang="fr-FR" b="0" i="0" u="none" dirty="0"/>
            <a:t>4:00 - 4:45</a:t>
          </a:r>
          <a:endParaRPr lang="fr-FR" dirty="0"/>
        </a:p>
      </dgm:t>
    </dgm:pt>
    <dgm:pt modelId="{29398887-733C-4682-9592-E9B1531ED5D6}" type="parTrans" cxnId="{386FABD9-DDF8-49D2-9891-BA144DF1BC67}">
      <dgm:prSet/>
      <dgm:spPr/>
      <dgm:t>
        <a:bodyPr/>
        <a:lstStyle/>
        <a:p>
          <a:endParaRPr lang="en-US"/>
        </a:p>
      </dgm:t>
    </dgm:pt>
    <dgm:pt modelId="{B12D2F7C-5A66-4EFE-A84B-D09CCA129D13}" type="sibTrans" cxnId="{386FABD9-DDF8-49D2-9891-BA144DF1BC67}">
      <dgm:prSet/>
      <dgm:spPr/>
      <dgm:t>
        <a:bodyPr/>
        <a:lstStyle/>
        <a:p>
          <a:endParaRPr lang="en-US"/>
        </a:p>
      </dgm:t>
    </dgm:pt>
    <dgm:pt modelId="{FEA5C35A-485C-447C-8321-5019EA547822}">
      <dgm:prSet/>
      <dgm:spPr/>
      <dgm:t>
        <a:bodyPr/>
        <a:lstStyle/>
        <a:p>
          <a:r>
            <a:rPr lang="pt-BR" b="0" i="0" u="none" dirty="0"/>
            <a:t>5:15 - 5:30PM</a:t>
          </a:r>
          <a:endParaRPr lang="pt-BR" dirty="0"/>
        </a:p>
      </dgm:t>
    </dgm:pt>
    <dgm:pt modelId="{EDB40079-55BE-4BA0-B103-8FE0F0C47CE7}" type="parTrans" cxnId="{EFC6BD29-1E1A-4A39-B926-5B8B2B3AB211}">
      <dgm:prSet/>
      <dgm:spPr/>
      <dgm:t>
        <a:bodyPr/>
        <a:lstStyle/>
        <a:p>
          <a:endParaRPr lang="en-US"/>
        </a:p>
      </dgm:t>
    </dgm:pt>
    <dgm:pt modelId="{8259510A-38C0-4A4E-B682-844C985B50FB}" type="sibTrans" cxnId="{EFC6BD29-1E1A-4A39-B926-5B8B2B3AB211}">
      <dgm:prSet/>
      <dgm:spPr/>
      <dgm:t>
        <a:bodyPr/>
        <a:lstStyle/>
        <a:p>
          <a:endParaRPr lang="en-US"/>
        </a:p>
      </dgm:t>
    </dgm:pt>
    <dgm:pt modelId="{0DB20A75-0528-4850-A12C-F34800054C55}">
      <dgm:prSet/>
      <dgm:spPr/>
      <dgm:t>
        <a:bodyPr/>
        <a:lstStyle/>
        <a:p>
          <a:r>
            <a:rPr lang="en-US" b="0" i="0" u="none" dirty="0"/>
            <a:t>Recap</a:t>
          </a:r>
          <a:endParaRPr lang="en-US"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D64F44AC-1067-4A30-9D80-A10651A89775}">
      <dgm:prSet/>
      <dgm:spPr/>
      <dgm:t>
        <a:bodyPr/>
        <a:lstStyle/>
        <a:p>
          <a:r>
            <a:rPr lang="pt-BR" b="0" i="0" u="none" dirty="0"/>
            <a:t>Q&amp;A</a:t>
          </a:r>
          <a:endParaRPr lang="pt-BR" dirty="0"/>
        </a:p>
      </dgm:t>
    </dgm:pt>
    <dgm:pt modelId="{F1360061-4618-47C4-991B-38D1382ED9B9}" type="parTrans" cxnId="{0CCEE4B4-EF81-455F-ABBE-11BB0AFBBCF9}">
      <dgm:prSet/>
      <dgm:spPr/>
      <dgm:t>
        <a:bodyPr/>
        <a:lstStyle/>
        <a:p>
          <a:endParaRPr lang="en-US"/>
        </a:p>
      </dgm:t>
    </dgm:pt>
    <dgm:pt modelId="{15F562C2-97B0-468A-A712-3EB6B4FB7402}" type="sibTrans" cxnId="{0CCEE4B4-EF81-455F-ABBE-11BB0AFBBCF9}">
      <dgm:prSet/>
      <dgm:spPr/>
      <dgm:t>
        <a:bodyPr/>
        <a:lstStyle/>
        <a:p>
          <a:endParaRPr lang="en-US"/>
        </a:p>
      </dgm:t>
    </dgm:pt>
    <dgm:pt modelId="{0B8475A1-7E95-41A8-8F3A-F9E767037EA2}">
      <dgm:prSet/>
      <dgm:spPr/>
      <dgm:t>
        <a:bodyPr/>
        <a:lstStyle/>
        <a:p>
          <a:r>
            <a:rPr lang="en-US" dirty="0"/>
            <a:t>Lap around other Azure dev focused features</a:t>
          </a:r>
        </a:p>
      </dgm:t>
    </dgm:pt>
    <dgm:pt modelId="{0C40A5ED-885A-46BD-BD54-E1C7070C3001}" type="parTrans" cxnId="{41DD924B-E412-4B83-B082-6F0E0C108B6F}">
      <dgm:prSet/>
      <dgm:spPr/>
      <dgm:t>
        <a:bodyPr/>
        <a:lstStyle/>
        <a:p>
          <a:endParaRPr lang="en-US"/>
        </a:p>
      </dgm:t>
    </dgm:pt>
    <dgm:pt modelId="{F0188217-EF6E-4FC7-912E-9C571BD6FC96}" type="sibTrans" cxnId="{41DD924B-E412-4B83-B082-6F0E0C108B6F}">
      <dgm:prSet/>
      <dgm:spPr/>
      <dgm:t>
        <a:bodyPr/>
        <a:lstStyle/>
        <a:p>
          <a:endParaRPr lang="en-US"/>
        </a:p>
      </dgm:t>
    </dgm:pt>
    <dgm:pt modelId="{66B5CBB4-F312-4A99-8AB9-7A124E3B65A7}">
      <dgm:prSet/>
      <dgm:spPr/>
      <dgm:t>
        <a:bodyPr/>
        <a:lstStyle/>
        <a:p>
          <a:r>
            <a:rPr lang="fr-FR" b="0" i="0" u="none" dirty="0"/>
            <a:t>Containers (Docker, ACS) </a:t>
          </a:r>
          <a:r>
            <a:rPr lang="en-US" b="0" i="0" u="none" dirty="0"/>
            <a:t>Lecture + Demo</a:t>
          </a:r>
          <a:endParaRPr lang="fr-FR" dirty="0"/>
        </a:p>
      </dgm:t>
    </dgm:pt>
    <dgm:pt modelId="{3D27B434-2FC2-4345-A3DE-004A3A2F08BE}" type="parTrans" cxnId="{C240B007-C6B7-414E-BA5B-2B87838E1F49}">
      <dgm:prSet/>
      <dgm:spPr/>
      <dgm:t>
        <a:bodyPr/>
        <a:lstStyle/>
        <a:p>
          <a:endParaRPr lang="en-US"/>
        </a:p>
      </dgm:t>
    </dgm:pt>
    <dgm:pt modelId="{702E1FAE-9CF7-40FD-8D4C-58A705AF8006}" type="sibTrans" cxnId="{C240B007-C6B7-414E-BA5B-2B87838E1F49}">
      <dgm:prSet/>
      <dgm:spPr/>
      <dgm:t>
        <a:bodyPr/>
        <a:lstStyle/>
        <a:p>
          <a:endParaRPr lang="en-US"/>
        </a:p>
      </dgm:t>
    </dgm:pt>
    <dgm:pt modelId="{E50C07C0-9B80-4F45-8B67-1A3C55FC1DB7}">
      <dgm:prSet/>
      <dgm:spPr/>
      <dgm:t>
        <a:bodyPr/>
        <a:lstStyle/>
        <a:p>
          <a:r>
            <a:rPr lang="en-US" b="0" i="0" u="none" dirty="0"/>
            <a:t>4:45 - 5:15</a:t>
          </a:r>
          <a:endParaRPr lang="fr-FR" dirty="0"/>
        </a:p>
      </dgm:t>
    </dgm:pt>
    <dgm:pt modelId="{96E807AC-7478-4DBD-9C29-03E619CBAB8F}" type="parTrans" cxnId="{6BA0FEB5-3AAE-4CA9-8D4E-540B56E5D3E3}">
      <dgm:prSet/>
      <dgm:spPr/>
      <dgm:t>
        <a:bodyPr/>
        <a:lstStyle/>
        <a:p>
          <a:endParaRPr lang="en-US"/>
        </a:p>
      </dgm:t>
    </dgm:pt>
    <dgm:pt modelId="{D0DA5ED5-C84D-4026-86CD-DDCCA97BF282}" type="sibTrans" cxnId="{6BA0FEB5-3AAE-4CA9-8D4E-540B56E5D3E3}">
      <dgm:prSet/>
      <dgm:spPr/>
      <dgm:t>
        <a:bodyPr/>
        <a:lstStyle/>
        <a:p>
          <a:endParaRPr lang="en-US"/>
        </a:p>
      </dgm:t>
    </dgm:pt>
    <dgm:pt modelId="{A825313B-4AFE-485D-9E16-83E9187A32A1}">
      <dgm:prSet/>
      <dgm:spPr/>
      <dgm:t>
        <a:bodyPr/>
        <a:lstStyle/>
        <a:p>
          <a:r>
            <a:rPr lang="en-US" b="0" i="0" u="none" dirty="0"/>
            <a:t>HOL 6 - </a:t>
          </a:r>
          <a:r>
            <a:rPr lang="en-US" dirty="0"/>
            <a:t>Monitoring applications with App Insights</a:t>
          </a:r>
        </a:p>
      </dgm:t>
    </dgm:pt>
    <dgm:pt modelId="{FA18F900-8909-499B-9008-9CF4BC3DC30D}" type="parTrans" cxnId="{9FC1933A-46FE-4D69-A71F-59A5218AA013}">
      <dgm:prSet/>
      <dgm:spPr/>
      <dgm:t>
        <a:bodyPr/>
        <a:lstStyle/>
        <a:p>
          <a:endParaRPr lang="en-US"/>
        </a:p>
      </dgm:t>
    </dgm:pt>
    <dgm:pt modelId="{9AB1B006-7338-4F08-B21D-C811402B0BAE}" type="sibTrans" cxnId="{9FC1933A-46FE-4D69-A71F-59A5218AA013}">
      <dgm:prSet/>
      <dgm:spPr/>
      <dgm:t>
        <a:bodyPr/>
        <a:lstStyle/>
        <a:p>
          <a:endParaRPr lang="en-US"/>
        </a:p>
      </dgm:t>
    </dgm:pt>
    <dgm:pt modelId="{64E85B5A-D895-42D8-9289-83C6034EA163}">
      <dgm:prSet/>
      <dgm:spPr/>
      <dgm:t>
        <a:bodyPr/>
        <a:lstStyle/>
        <a:p>
          <a:r>
            <a:rPr lang="en-US" b="0" i="0" u="none" dirty="0"/>
            <a:t>Monitoring  Lecture + Demo</a:t>
          </a:r>
          <a:endParaRPr lang="en-US"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3C786015-1874-4A77-9AF6-EC44C4E9113E}">
      <dgm:prSet/>
      <dgm:spPr/>
      <dgm:t>
        <a:bodyPr/>
        <a:lstStyle/>
        <a:p>
          <a:r>
            <a:rPr lang="en-US" b="0" i="0" u="none" dirty="0"/>
            <a:t>3:00 - 4:00</a:t>
          </a:r>
          <a:endParaRPr lang="en-US" dirty="0"/>
        </a:p>
      </dgm:t>
    </dgm:pt>
    <dgm:pt modelId="{505F302E-B8F4-401A-9B8A-0364B151D74B}" type="parTrans" cxnId="{F3697665-C2A0-42C9-82EF-A5C003EDA9F9}">
      <dgm:prSet/>
      <dgm:spPr/>
      <dgm:t>
        <a:bodyPr/>
        <a:lstStyle/>
        <a:p>
          <a:endParaRPr lang="en-US"/>
        </a:p>
      </dgm:t>
    </dgm:pt>
    <dgm:pt modelId="{39EB3DB3-E204-4C84-BAC8-6D524D6CDED1}" type="sibTrans" cxnId="{F3697665-C2A0-42C9-82EF-A5C003EDA9F9}">
      <dgm:prSet/>
      <dgm:spPr/>
      <dgm:t>
        <a:bodyPr/>
        <a:lstStyle/>
        <a:p>
          <a:endParaRPr lang="en-US"/>
        </a:p>
      </dgm:t>
    </dgm:pt>
    <dgm:pt modelId="{4EF98749-2837-4404-8E0A-809D3A678584}">
      <dgm:prSet/>
      <dgm:spPr/>
      <dgm:t>
        <a:bodyPr/>
        <a:lstStyle/>
        <a:p>
          <a:r>
            <a:rPr lang="en-US" b="0" i="0" u="none" dirty="0"/>
            <a:t>Break</a:t>
          </a:r>
          <a:endParaRPr lang="en-US"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dgm:spPr/>
      <dgm:t>
        <a:bodyPr/>
        <a:lstStyle/>
        <a:p>
          <a:r>
            <a:rPr lang="en-US" b="0" i="0" u="none" dirty="0"/>
            <a:t>HOL 5 - Infrastructure as code (ARM)</a:t>
          </a:r>
          <a:endParaRPr lang="en-US"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dgm:spPr/>
      <dgm:t>
        <a:bodyPr/>
        <a:lstStyle/>
        <a:p>
          <a:r>
            <a:rPr lang="en-US" b="0" i="0" u="none" dirty="0"/>
            <a:t>Lunch</a:t>
          </a:r>
          <a:endParaRPr lang="en-US"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dgm:spPr/>
      <dgm:t>
        <a:bodyPr/>
        <a:lstStyle/>
        <a:p>
          <a:r>
            <a:rPr lang="en-US" b="0" i="0" u="none" dirty="0"/>
            <a:t>Infrastructure as code (ARM)	Lecture + Demo</a:t>
          </a:r>
          <a:endParaRPr lang="en-US"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dgm:spPr/>
      <dgm:t>
        <a:bodyPr/>
        <a:lstStyle/>
        <a:p>
          <a:r>
            <a:rPr lang="en-US" b="0" i="0" u="none" dirty="0"/>
            <a:t>HOL 4 - Continuous integration</a:t>
          </a:r>
          <a:endParaRPr lang="en-US"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dgm:spPr/>
      <dgm:t>
        <a:bodyPr/>
        <a:lstStyle/>
        <a:p>
          <a:r>
            <a:rPr lang="en-US" b="0" i="0" u="none" dirty="0"/>
            <a:t>Break</a:t>
          </a:r>
          <a:endParaRPr lang="en-US"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dgm:spPr/>
      <dgm:t>
        <a:bodyPr/>
        <a:lstStyle/>
        <a:p>
          <a:r>
            <a:rPr lang="en-US" b="0" i="0" u="none" dirty="0"/>
            <a:t>Continuous integration Lecture + Demo</a:t>
          </a:r>
          <a:endParaRPr lang="en-US"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3">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3">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3">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3">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3">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3">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3">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3">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3">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3">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3">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3">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3">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3">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3">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3">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3">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3">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3">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3">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3">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3">
        <dgm:presLayoutVars>
          <dgm:bulletEnabled val="1"/>
        </dgm:presLayoutVars>
      </dgm:prSet>
      <dgm:spPr/>
    </dgm:pt>
    <dgm:pt modelId="{5E481046-BDB3-45DA-8471-24E9D25D7FE0}" type="pres">
      <dgm:prSet presAssocID="{B12D2F7C-5A66-4EFE-A84B-D09CCA129D13}" presName="sp" presStyleCnt="0"/>
      <dgm:spPr/>
    </dgm:pt>
    <dgm:pt modelId="{71FE62E3-C751-42FD-B200-3D40EED7D14F}" type="pres">
      <dgm:prSet presAssocID="{E50C07C0-9B80-4F45-8B67-1A3C55FC1DB7}" presName="linNode" presStyleCnt="0"/>
      <dgm:spPr/>
    </dgm:pt>
    <dgm:pt modelId="{5660565C-EDD2-4E3A-BD08-26E1F89DE188}" type="pres">
      <dgm:prSet presAssocID="{E50C07C0-9B80-4F45-8B67-1A3C55FC1DB7}" presName="parentText" presStyleLbl="node1" presStyleIdx="11" presStyleCnt="13">
        <dgm:presLayoutVars>
          <dgm:chMax val="1"/>
          <dgm:bulletEnabled val="1"/>
        </dgm:presLayoutVars>
      </dgm:prSet>
      <dgm:spPr/>
    </dgm:pt>
    <dgm:pt modelId="{FCB53D80-E3FD-45BF-855B-E7A58B60BB41}" type="pres">
      <dgm:prSet presAssocID="{E50C07C0-9B80-4F45-8B67-1A3C55FC1DB7}" presName="descendantText" presStyleLbl="alignAccFollowNode1" presStyleIdx="11" presStyleCnt="13">
        <dgm:presLayoutVars>
          <dgm:bulletEnabled val="1"/>
        </dgm:presLayoutVars>
      </dgm:prSet>
      <dgm:spPr/>
    </dgm:pt>
    <dgm:pt modelId="{558BFA98-9C4B-44FC-9E0B-91E04AE4DBB2}" type="pres">
      <dgm:prSet presAssocID="{D0DA5ED5-C84D-4026-86CD-DDCCA97BF282}" presName="sp" presStyleCnt="0"/>
      <dgm:spPr/>
    </dgm:pt>
    <dgm:pt modelId="{C18D3D8D-E435-4B57-8E5F-68EF451BBB8B}" type="pres">
      <dgm:prSet presAssocID="{FEA5C35A-485C-447C-8321-5019EA547822}" presName="linNode" presStyleCnt="0"/>
      <dgm:spPr/>
    </dgm:pt>
    <dgm:pt modelId="{F1826C26-2A9F-4828-9E74-097318C4E859}" type="pres">
      <dgm:prSet presAssocID="{FEA5C35A-485C-447C-8321-5019EA547822}" presName="parentText" presStyleLbl="node1" presStyleIdx="12" presStyleCnt="13">
        <dgm:presLayoutVars>
          <dgm:chMax val="1"/>
          <dgm:bulletEnabled val="1"/>
        </dgm:presLayoutVars>
      </dgm:prSet>
      <dgm:spPr/>
    </dgm:pt>
    <dgm:pt modelId="{4558F624-6BD5-47FA-B89F-E5E27FECD9A2}" type="pres">
      <dgm:prSet presAssocID="{FEA5C35A-485C-447C-8321-5019EA547822}" presName="descendantText" presStyleLbl="alignAccFollowNode1" presStyleIdx="12" presStyleCnt="13">
        <dgm:presLayoutVars>
          <dgm:bulletEnabled val="1"/>
        </dgm:presLayoutVars>
      </dgm:prSet>
      <dgm:spPr/>
    </dgm:pt>
  </dgm:ptLst>
  <dgm:cxnLst>
    <dgm:cxn modelId="{FBE350DD-6281-4A37-A513-DB819A794E91}" type="presOf" srcId="{9742FB85-0B9C-4C06-8D86-7004AB4C070E}" destId="{305D479E-3E82-4E40-8591-7920046044CA}" srcOrd="0" destOrd="0" presId="urn:microsoft.com/office/officeart/2005/8/layout/vList5"/>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BAB06548-5C2A-41E8-99E1-D1C94814C9A3}" type="presOf" srcId="{3458FC72-4B97-4E26-B116-29C83F618C1E}" destId="{BE3EDFDA-3F7A-4C2E-8E05-24C88FC3829B}" srcOrd="0" destOrd="0" presId="urn:microsoft.com/office/officeart/2005/8/layout/vList5"/>
    <dgm:cxn modelId="{DC19F18E-FE9C-4DAC-8875-75BDAB28F5F6}" type="presOf" srcId="{42792F4C-9B0C-48DD-9699-697AF44C75B8}" destId="{A95FCAC1-A86A-49E6-93F3-35518D1CB588}"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1DD924B-E412-4B83-B082-6F0E0C108B6F}" srcId="{E50C07C0-9B80-4F45-8B67-1A3C55FC1DB7}" destId="{0B8475A1-7E95-41A8-8F3A-F9E767037EA2}" srcOrd="0" destOrd="0" parTransId="{0C40A5ED-885A-46BD-BD54-E1C7070C3001}" sibTransId="{F0188217-EF6E-4FC7-912E-9C571BD6FC96}"/>
    <dgm:cxn modelId="{CE479695-6051-4FC8-9358-77B3755C3AE9}" srcId="{CCB75381-B66D-4B20-8298-A5FD070AB22C}" destId="{78CB731B-0293-4701-BCD3-28FF508E36C2}" srcOrd="4" destOrd="0" parTransId="{BFAC9006-E58E-412B-9554-C77E0F0E805A}" sibTransId="{C8F977F1-56D8-4231-A84A-BD55FB807D6B}"/>
    <dgm:cxn modelId="{386FABD9-DDF8-49D2-9891-BA144DF1BC67}" srcId="{CCB75381-B66D-4B20-8298-A5FD070AB22C}" destId="{0A36482D-0ABF-4D93-A114-AA40B13E43F9}" srcOrd="10" destOrd="0" parTransId="{29398887-733C-4682-9592-E9B1531ED5D6}" sibTransId="{B12D2F7C-5A66-4EFE-A84B-D09CCA129D13}"/>
    <dgm:cxn modelId="{FF5BFA11-0425-45F4-8FA4-93A4CD2A0F86}" type="presOf" srcId="{64E85B5A-D895-42D8-9289-83C6034EA163}" destId="{5A1F3ACD-366F-49BC-8AFF-1280C8CECD08}" srcOrd="0" destOrd="0" presId="urn:microsoft.com/office/officeart/2005/8/layout/vList5"/>
    <dgm:cxn modelId="{8CBE0828-5D51-43C7-8F65-53463E067EEA}" type="presOf" srcId="{0B8475A1-7E95-41A8-8F3A-F9E767037EA2}" destId="{FCB53D80-E3FD-45BF-855B-E7A58B60BB41}" srcOrd="0" destOrd="0" presId="urn:microsoft.com/office/officeart/2005/8/layout/vList5"/>
    <dgm:cxn modelId="{9FC1933A-46FE-4D69-A71F-59A5218AA013}" srcId="{3C786015-1874-4A77-9AF6-EC44C4E9113E}" destId="{A825313B-4AFE-485D-9E16-83E9187A32A1}" srcOrd="0" destOrd="0" parTransId="{FA18F900-8909-499B-9008-9CF4BC3DC30D}" sibTransId="{9AB1B006-7338-4F08-B21D-C811402B0BAE}"/>
    <dgm:cxn modelId="{0AF71467-5CB4-4158-A948-EBC919501A41}" srcId="{CCB75381-B66D-4B20-8298-A5FD070AB22C}" destId="{AFF01370-7911-45DC-83C8-1822AC0FE027}" srcOrd="0" destOrd="0" parTransId="{A39C3794-EB84-4784-A2C7-51273B7CE8C8}" sibTransId="{8DB04DA7-E945-47C5-82AF-23AEEBD790C6}"/>
    <dgm:cxn modelId="{C240B007-C6B7-414E-BA5B-2B87838E1F49}" srcId="{0A36482D-0ABF-4D93-A114-AA40B13E43F9}" destId="{66B5CBB4-F312-4A99-8AB9-7A124E3B65A7}" srcOrd="0" destOrd="0" parTransId="{3D27B434-2FC2-4345-A3DE-004A3A2F08BE}" sibTransId="{702E1FAE-9CF7-40FD-8D4C-58A705AF8006}"/>
    <dgm:cxn modelId="{0566F19F-A5C6-4E97-A60C-931EBC441BC9}" type="presOf" srcId="{FEA5C35A-485C-447C-8321-5019EA547822}" destId="{F1826C26-2A9F-4828-9E74-097318C4E859}" srcOrd="0" destOrd="0" presId="urn:microsoft.com/office/officeart/2005/8/layout/vList5"/>
    <dgm:cxn modelId="{0CCEE4B4-EF81-455F-ABBE-11BB0AFBBCF9}" srcId="{FEA5C35A-485C-447C-8321-5019EA547822}" destId="{D64F44AC-1067-4A30-9D80-A10651A89775}" srcOrd="0" destOrd="0" parTransId="{F1360061-4618-47C4-991B-38D1382ED9B9}" sibTransId="{15F562C2-97B0-468A-A712-3EB6B4FB7402}"/>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4311098C-F456-4A46-A132-0EBF2B8716C9}" srcId="{CCB75381-B66D-4B20-8298-A5FD070AB22C}" destId="{B4C30B1F-372E-4609-A76A-E5154F319851}" srcOrd="7" destOrd="0" parTransId="{A589FDD8-8711-430B-B53B-D05D55C3F5D6}" sibTransId="{274EB9D0-BA06-49BD-8B58-C98A0250504A}"/>
    <dgm:cxn modelId="{C7A82039-77C4-4B77-BE79-D6DF1F1F8E5C}" srcId="{CCB75381-B66D-4B20-8298-A5FD070AB22C}" destId="{82922168-D541-4BA4-B645-F7993B150A48}" srcOrd="5" destOrd="0" parTransId="{8A9EECC9-31C5-4FF7-B646-EDF57B71D8D4}" sibTransId="{DE09000C-1201-4C86-8895-390160AC31D4}"/>
    <dgm:cxn modelId="{6BA0FEB5-3AAE-4CA9-8D4E-540B56E5D3E3}" srcId="{CCB75381-B66D-4B20-8298-A5FD070AB22C}" destId="{E50C07C0-9B80-4F45-8B67-1A3C55FC1DB7}" srcOrd="11" destOrd="0" parTransId="{96E807AC-7478-4DBD-9C29-03E619CBAB8F}" sibTransId="{D0DA5ED5-C84D-4026-86CD-DDCCA97BF282}"/>
    <dgm:cxn modelId="{7BD171D0-3F5F-4579-9F0F-A99DF0C402C5}" type="presOf" srcId="{A825313B-4AFE-485D-9E16-83E9187A32A1}" destId="{5C094C1F-0A4B-4924-94B4-9EF233FD65DC}" srcOrd="0" destOrd="0" presId="urn:microsoft.com/office/officeart/2005/8/layout/vList5"/>
    <dgm:cxn modelId="{6AD1D00D-1658-4022-92AF-68C6561CA6DF}" type="presOf" srcId="{D64F44AC-1067-4A30-9D80-A10651A89775}" destId="{4558F624-6BD5-47FA-B89F-E5E27FECD9A2}"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EBF18FCF-A264-406C-A662-A162F7C8C4F2}" type="presOf" srcId="{231C7939-BF88-4D22-B859-C6BCE7DC3EA4}" destId="{96A5357F-26FB-46B9-AC76-401E637DCA6D}"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627CAF95-1245-484F-BAA4-758753C75FDD}" type="presOf" srcId="{78CB731B-0293-4701-BCD3-28FF508E36C2}" destId="{9315BC47-31EE-4CB8-8DAE-86843AE51B70}"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2C2ADC4D-97DB-40A5-8CEB-76BD6AC72AD9}" srcId="{3458FC72-4B97-4E26-B116-29C83F618C1E}" destId="{CF4C82DD-98B4-4A5D-B90F-441319D7546D}" srcOrd="0" destOrd="0" parTransId="{A136DCD2-8AA8-437B-A07A-C5FDB88C21B4}" sibTransId="{6EB096CC-C0FD-44B7-97F2-693487DE3C24}"/>
    <dgm:cxn modelId="{0A98DE5E-BFC2-42C1-B7B5-9A1F6310DFA4}" type="presOf" srcId="{0A36482D-0ABF-4D93-A114-AA40B13E43F9}" destId="{E6A402E3-81A1-4561-9072-A0080B31C16A}" srcOrd="0" destOrd="0" presId="urn:microsoft.com/office/officeart/2005/8/layout/vList5"/>
    <dgm:cxn modelId="{BBEB4D38-2950-4BB2-B905-757C2EC49290}" srcId="{82922168-D541-4BA4-B645-F7993B150A48}" destId="{960FB9AF-EB5E-4195-BD0C-364AEB957F75}" srcOrd="0" destOrd="0" parTransId="{B4C8F3FB-73FF-4317-AE7F-106479EDA1F3}" sibTransId="{A3D54605-8D3E-48C4-8920-6664DB2BC780}"/>
    <dgm:cxn modelId="{F8A9693E-870B-4FAB-BEEB-CF96A1C45F97}" type="presOf" srcId="{66B5CBB4-F312-4A99-8AB9-7A124E3B65A7}" destId="{CE892AC9-582D-4780-B830-4A06AD9AC9FF}"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6D432F84-0C19-43A3-B482-27FCF90C09F9}" type="presOf" srcId="{DA12C7E4-F499-4D14-AF3A-F6006B5E9D37}" destId="{050F393B-63AE-4969-8E65-7A35A5A012B7}"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F4079701-8B68-4C50-900C-3A65C98B474E}" type="presOf" srcId="{4CCE1E62-8F26-44C5-8900-05E6BD987733}" destId="{54F29C5A-0C6D-4587-87C8-30905D844F15}" srcOrd="0" destOrd="0" presId="urn:microsoft.com/office/officeart/2005/8/layout/vList5"/>
    <dgm:cxn modelId="{42E8BEFC-28F3-4D48-81A6-D6DAF168A83F}" srcId="{CCB75381-B66D-4B20-8298-A5FD070AB22C}" destId="{231C7939-BF88-4D22-B859-C6BCE7DC3EA4}" srcOrd="8" destOrd="0" parTransId="{6365A564-1A72-4BB1-B995-CED6EF3AA311}" sibTransId="{720CD65E-5CA0-4A0E-B614-2CD9E4ECCD11}"/>
    <dgm:cxn modelId="{7A639DAC-57AC-4375-A456-C86406C28888}" type="presOf" srcId="{0DB20A75-0528-4850-A12C-F34800054C55}" destId="{12AF2439-BF27-4F4F-9C6A-4FD3CD892173}"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67C16753-411E-4574-9F46-F8E6B48B8F95}" type="presOf" srcId="{CCB75381-B66D-4B20-8298-A5FD070AB22C}" destId="{E03513B6-B757-4D79-B241-089506EEB20F}"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74933102-6D4F-4A64-9EE4-88367FF8FCD3}" srcId="{42792F4C-9B0C-48DD-9699-697AF44C75B8}" destId="{9742FB85-0B9C-4C06-8D86-7004AB4C070E}" srcOrd="0" destOrd="0" parTransId="{C0F06598-3846-4F49-8C86-A9E90AF7D1D1}" sibTransId="{ABC624A9-C846-4FB3-8418-005394E93103}"/>
    <dgm:cxn modelId="{EFC6BD29-1E1A-4A39-B926-5B8B2B3AB211}" srcId="{CCB75381-B66D-4B20-8298-A5FD070AB22C}" destId="{FEA5C35A-485C-447C-8321-5019EA547822}" srcOrd="12" destOrd="0" parTransId="{EDB40079-55BE-4BA0-B103-8FE0F0C47CE7}" sibTransId="{8259510A-38C0-4A4E-B682-844C985B50FB}"/>
    <dgm:cxn modelId="{C041E80A-3F8E-4D8A-B5DC-F6A59FF0BB94}" srcId="{CCB75381-B66D-4B20-8298-A5FD070AB22C}" destId="{3458FC72-4B97-4E26-B116-29C83F618C1E}" srcOrd="1" destOrd="0" parTransId="{286D2F1B-635F-439E-A9A9-746462DF6B89}" sibTransId="{24BE2E34-B8BF-4931-A47F-C19E2DD112DE}"/>
    <dgm:cxn modelId="{A7252D1B-2F4F-4A03-8FAC-0A89EA0D3B8A}" type="presOf" srcId="{38AA9620-CDFF-4986-9872-23ECE6C2FCBB}" destId="{7F2A1588-C4A7-4418-8F86-D615469ACC8F}" srcOrd="0" destOrd="0" presId="urn:microsoft.com/office/officeart/2005/8/layout/vList5"/>
    <dgm:cxn modelId="{A549A1C3-4C46-422A-A28A-E4A144420B83}" type="presOf" srcId="{3FA3A685-90DC-46D9-9F26-8E4C0E317176}" destId="{A98CB637-414B-4235-9322-CDB9B3AB4396}" srcOrd="0" destOrd="0" presId="urn:microsoft.com/office/officeart/2005/8/layout/vList5"/>
    <dgm:cxn modelId="{A5923354-12BD-4F3B-A4AF-46B051C41DE2}" type="presOf" srcId="{E50C07C0-9B80-4F45-8B67-1A3C55FC1DB7}" destId="{5660565C-EDD2-4E3A-BD08-26E1F89DE188}" srcOrd="0" destOrd="0" presId="urn:microsoft.com/office/officeart/2005/8/layout/vList5"/>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416CD7AF-5D9C-4951-A6BB-7447F5D9141F}" type="presParOf" srcId="{E03513B6-B757-4D79-B241-089506EEB20F}" destId="{71FE62E3-C751-42FD-B200-3D40EED7D14F}" srcOrd="22" destOrd="0" presId="urn:microsoft.com/office/officeart/2005/8/layout/vList5"/>
    <dgm:cxn modelId="{4EBF926D-578D-4071-8C63-0F3FA3163F28}" type="presParOf" srcId="{71FE62E3-C751-42FD-B200-3D40EED7D14F}" destId="{5660565C-EDD2-4E3A-BD08-26E1F89DE188}" srcOrd="0" destOrd="0" presId="urn:microsoft.com/office/officeart/2005/8/layout/vList5"/>
    <dgm:cxn modelId="{6AEA4F98-ACD8-4FF1-AAE9-C26AF58B2CBE}" type="presParOf" srcId="{71FE62E3-C751-42FD-B200-3D40EED7D14F}" destId="{FCB53D80-E3FD-45BF-855B-E7A58B60BB41}" srcOrd="1" destOrd="0" presId="urn:microsoft.com/office/officeart/2005/8/layout/vList5"/>
    <dgm:cxn modelId="{11E54748-04B4-4A26-ABE2-3209EB99820D}" type="presParOf" srcId="{E03513B6-B757-4D79-B241-089506EEB20F}" destId="{558BFA98-9C4B-44FC-9E0B-91E04AE4DBB2}" srcOrd="23" destOrd="0" presId="urn:microsoft.com/office/officeart/2005/8/layout/vList5"/>
    <dgm:cxn modelId="{4D6746A9-F974-41A2-9811-9D7D3DBA2F42}" type="presParOf" srcId="{E03513B6-B757-4D79-B241-089506EEB20F}" destId="{C18D3D8D-E435-4B57-8E5F-68EF451BBB8B}" srcOrd="24" destOrd="0" presId="urn:microsoft.com/office/officeart/2005/8/layout/vList5"/>
    <dgm:cxn modelId="{E75CC871-1EE6-4058-9BE0-49E1384204ED}" type="presParOf" srcId="{C18D3D8D-E435-4B57-8E5F-68EF451BBB8B}" destId="{F1826C26-2A9F-4828-9E74-097318C4E859}" srcOrd="0" destOrd="0" presId="urn:microsoft.com/office/officeart/2005/8/layout/vList5"/>
    <dgm:cxn modelId="{FED5997B-87F6-4897-971F-37EA3B043602}" type="presParOf" srcId="{C18D3D8D-E435-4B57-8E5F-68EF451BBB8B}" destId="{4558F624-6BD5-47FA-B89F-E5E27FECD9A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332962" y="-2773306"/>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Setting up your developer environment</a:t>
          </a:r>
        </a:p>
      </dsp:txBody>
      <dsp:txXfrm rot="-5400000">
        <a:off x="3493008" y="92515"/>
        <a:ext cx="6183925" cy="478148"/>
      </dsp:txXfrm>
    </dsp:sp>
    <dsp:sp modelId="{A5438C1E-89FB-411C-9EAB-7842FD136D3A}">
      <dsp:nvSpPr>
        <dsp:cNvPr id="0" name=""/>
        <dsp:cNvSpPr/>
      </dsp:nvSpPr>
      <dsp:spPr>
        <a:xfrm>
          <a:off x="0" y="413"/>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1</a:t>
          </a:r>
        </a:p>
      </dsp:txBody>
      <dsp:txXfrm>
        <a:off x="32333" y="32746"/>
        <a:ext cx="3428342" cy="597687"/>
      </dsp:txXfrm>
    </dsp:sp>
    <dsp:sp modelId="{E6420154-04FB-467D-88B8-1F7D05114D7E}">
      <dsp:nvSpPr>
        <dsp:cNvPr id="0" name=""/>
        <dsp:cNvSpPr/>
      </dsp:nvSpPr>
      <dsp:spPr>
        <a:xfrm rot="5400000">
          <a:off x="6332962" y="-2077835"/>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Building modern cloud apps</a:t>
          </a:r>
        </a:p>
      </dsp:txBody>
      <dsp:txXfrm rot="-5400000">
        <a:off x="3493008" y="787986"/>
        <a:ext cx="6183925" cy="478148"/>
      </dsp:txXfrm>
    </dsp:sp>
    <dsp:sp modelId="{F8539A12-2D82-4C88-98C3-1B1E242F4079}">
      <dsp:nvSpPr>
        <dsp:cNvPr id="0" name=""/>
        <dsp:cNvSpPr/>
      </dsp:nvSpPr>
      <dsp:spPr>
        <a:xfrm>
          <a:off x="0" y="695884"/>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2</a:t>
          </a:r>
        </a:p>
      </dsp:txBody>
      <dsp:txXfrm>
        <a:off x="32333" y="728217"/>
        <a:ext cx="3428342" cy="597687"/>
      </dsp:txXfrm>
    </dsp:sp>
    <dsp:sp modelId="{61247A71-DC9E-4A76-B169-395D763BB202}">
      <dsp:nvSpPr>
        <dsp:cNvPr id="0" name=""/>
        <dsp:cNvSpPr/>
      </dsp:nvSpPr>
      <dsp:spPr>
        <a:xfrm rot="5400000">
          <a:off x="6332962" y="-1382364"/>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Identity with Azure AD and Office 365 APIs</a:t>
          </a:r>
        </a:p>
      </dsp:txBody>
      <dsp:txXfrm rot="-5400000">
        <a:off x="3493008" y="1483457"/>
        <a:ext cx="6183925" cy="478148"/>
      </dsp:txXfrm>
    </dsp:sp>
    <dsp:sp modelId="{1D40B9DC-3DB8-4751-BFF0-8DBEF83FF13C}">
      <dsp:nvSpPr>
        <dsp:cNvPr id="0" name=""/>
        <dsp:cNvSpPr/>
      </dsp:nvSpPr>
      <dsp:spPr>
        <a:xfrm>
          <a:off x="0" y="1391355"/>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3</a:t>
          </a:r>
        </a:p>
      </dsp:txBody>
      <dsp:txXfrm>
        <a:off x="32333" y="1423688"/>
        <a:ext cx="3428342" cy="597687"/>
      </dsp:txXfrm>
    </dsp:sp>
    <dsp:sp modelId="{735907E8-CD71-421F-8950-285DC6511AD6}">
      <dsp:nvSpPr>
        <dsp:cNvPr id="0" name=""/>
        <dsp:cNvSpPr/>
      </dsp:nvSpPr>
      <dsp:spPr>
        <a:xfrm rot="5400000">
          <a:off x="6332962" y="-686893"/>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DevOps with Azure and Visual Studio Team Services</a:t>
          </a:r>
        </a:p>
      </dsp:txBody>
      <dsp:txXfrm rot="-5400000">
        <a:off x="3493008" y="2178928"/>
        <a:ext cx="6183925" cy="478148"/>
      </dsp:txXfrm>
    </dsp:sp>
    <dsp:sp modelId="{03632F8B-4E93-4840-9E4E-68F53BBC5873}">
      <dsp:nvSpPr>
        <dsp:cNvPr id="0" name=""/>
        <dsp:cNvSpPr/>
      </dsp:nvSpPr>
      <dsp:spPr>
        <a:xfrm>
          <a:off x="0" y="2086826"/>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4</a:t>
          </a:r>
        </a:p>
      </dsp:txBody>
      <dsp:txXfrm>
        <a:off x="32333" y="2119159"/>
        <a:ext cx="3428342" cy="597687"/>
      </dsp:txXfrm>
    </dsp:sp>
    <dsp:sp modelId="{4F53A1C7-4C5E-467C-93C1-9040792E7E19}">
      <dsp:nvSpPr>
        <dsp:cNvPr id="0" name=""/>
        <dsp:cNvSpPr/>
      </dsp:nvSpPr>
      <dsp:spPr>
        <a:xfrm rot="5400000">
          <a:off x="6332962" y="8578"/>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Monitoring applications with App Insights</a:t>
          </a:r>
        </a:p>
      </dsp:txBody>
      <dsp:txXfrm rot="-5400000">
        <a:off x="3493008" y="2874400"/>
        <a:ext cx="6183925" cy="478148"/>
      </dsp:txXfrm>
    </dsp:sp>
    <dsp:sp modelId="{7F905116-DF52-47DE-BE38-A75756ACB8D6}">
      <dsp:nvSpPr>
        <dsp:cNvPr id="0" name=""/>
        <dsp:cNvSpPr/>
      </dsp:nvSpPr>
      <dsp:spPr>
        <a:xfrm>
          <a:off x="0" y="2782297"/>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5</a:t>
          </a:r>
        </a:p>
      </dsp:txBody>
      <dsp:txXfrm>
        <a:off x="32333" y="2814630"/>
        <a:ext cx="3428342" cy="597687"/>
      </dsp:txXfrm>
    </dsp:sp>
    <dsp:sp modelId="{68B4BBEF-B3B9-44EE-93CE-818230DA2604}">
      <dsp:nvSpPr>
        <dsp:cNvPr id="0" name=""/>
        <dsp:cNvSpPr/>
      </dsp:nvSpPr>
      <dsp:spPr>
        <a:xfrm rot="5400000">
          <a:off x="6332962" y="704049"/>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Introduction to Docker and Azure container service</a:t>
          </a:r>
        </a:p>
      </dsp:txBody>
      <dsp:txXfrm rot="-5400000">
        <a:off x="3493008" y="3569871"/>
        <a:ext cx="6183925" cy="478148"/>
      </dsp:txXfrm>
    </dsp:sp>
    <dsp:sp modelId="{291529A3-D216-4DC4-835B-3321FFD0318C}">
      <dsp:nvSpPr>
        <dsp:cNvPr id="0" name=""/>
        <dsp:cNvSpPr/>
      </dsp:nvSpPr>
      <dsp:spPr>
        <a:xfrm>
          <a:off x="0" y="3477768"/>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6</a:t>
          </a:r>
        </a:p>
      </dsp:txBody>
      <dsp:txXfrm>
        <a:off x="32333" y="3510101"/>
        <a:ext cx="3428342" cy="597687"/>
      </dsp:txXfrm>
    </dsp:sp>
    <dsp:sp modelId="{12B67329-6C74-4CE3-AA42-7F4F34AD07BC}">
      <dsp:nvSpPr>
        <dsp:cNvPr id="0" name=""/>
        <dsp:cNvSpPr/>
      </dsp:nvSpPr>
      <dsp:spPr>
        <a:xfrm rot="5400000">
          <a:off x="6332962" y="1399520"/>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Lap around other Azure dev focused features</a:t>
          </a:r>
        </a:p>
      </dsp:txBody>
      <dsp:txXfrm rot="-5400000">
        <a:off x="3493008" y="4265342"/>
        <a:ext cx="6183925" cy="478148"/>
      </dsp:txXfrm>
    </dsp:sp>
    <dsp:sp modelId="{F1C64B8A-0378-48EC-9D61-9DDE57011B84}">
      <dsp:nvSpPr>
        <dsp:cNvPr id="0" name=""/>
        <dsp:cNvSpPr/>
      </dsp:nvSpPr>
      <dsp:spPr>
        <a:xfrm>
          <a:off x="0" y="4173239"/>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7</a:t>
          </a:r>
        </a:p>
      </dsp:txBody>
      <dsp:txXfrm>
        <a:off x="32333" y="4205572"/>
        <a:ext cx="3428342" cy="597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288569" y="-2716899"/>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Setting up your developer environment</a:t>
          </a:r>
        </a:p>
      </dsp:txBody>
      <dsp:txXfrm rot="-5400000">
        <a:off x="3493008" y="108863"/>
        <a:ext cx="6179591" cy="558266"/>
      </dsp:txXfrm>
    </dsp:sp>
    <dsp:sp modelId="{A5438C1E-89FB-411C-9EAB-7842FD136D3A}">
      <dsp:nvSpPr>
        <dsp:cNvPr id="0" name=""/>
        <dsp:cNvSpPr/>
      </dsp:nvSpPr>
      <dsp:spPr>
        <a:xfrm>
          <a:off x="0" y="1328"/>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1</a:t>
          </a:r>
        </a:p>
      </dsp:txBody>
      <dsp:txXfrm>
        <a:off x="37751" y="39079"/>
        <a:ext cx="3417506" cy="697833"/>
      </dsp:txXfrm>
    </dsp:sp>
    <dsp:sp modelId="{E6420154-04FB-467D-88B8-1F7D05114D7E}">
      <dsp:nvSpPr>
        <dsp:cNvPr id="0" name=""/>
        <dsp:cNvSpPr/>
      </dsp:nvSpPr>
      <dsp:spPr>
        <a:xfrm rot="5400000">
          <a:off x="6288569" y="-1904897"/>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Building modern cloud apps</a:t>
          </a:r>
        </a:p>
      </dsp:txBody>
      <dsp:txXfrm rot="-5400000">
        <a:off x="3493008" y="920865"/>
        <a:ext cx="6179591" cy="558266"/>
      </dsp:txXfrm>
    </dsp:sp>
    <dsp:sp modelId="{F8539A12-2D82-4C88-98C3-1B1E242F4079}">
      <dsp:nvSpPr>
        <dsp:cNvPr id="0" name=""/>
        <dsp:cNvSpPr/>
      </dsp:nvSpPr>
      <dsp:spPr>
        <a:xfrm>
          <a:off x="0" y="813330"/>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2</a:t>
          </a:r>
        </a:p>
      </dsp:txBody>
      <dsp:txXfrm>
        <a:off x="37751" y="851081"/>
        <a:ext cx="3417506" cy="697833"/>
      </dsp:txXfrm>
    </dsp:sp>
    <dsp:sp modelId="{61247A71-DC9E-4A76-B169-395D763BB202}">
      <dsp:nvSpPr>
        <dsp:cNvPr id="0" name=""/>
        <dsp:cNvSpPr/>
      </dsp:nvSpPr>
      <dsp:spPr>
        <a:xfrm rot="5400000">
          <a:off x="6288569" y="-1092894"/>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Identity with Azure AD and Office 365 APIs</a:t>
          </a:r>
        </a:p>
      </dsp:txBody>
      <dsp:txXfrm rot="-5400000">
        <a:off x="3493008" y="1732868"/>
        <a:ext cx="6179591" cy="558266"/>
      </dsp:txXfrm>
    </dsp:sp>
    <dsp:sp modelId="{1D40B9DC-3DB8-4751-BFF0-8DBEF83FF13C}">
      <dsp:nvSpPr>
        <dsp:cNvPr id="0" name=""/>
        <dsp:cNvSpPr/>
      </dsp:nvSpPr>
      <dsp:spPr>
        <a:xfrm>
          <a:off x="0" y="1625333"/>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3</a:t>
          </a:r>
        </a:p>
      </dsp:txBody>
      <dsp:txXfrm>
        <a:off x="37751" y="1663084"/>
        <a:ext cx="3417506" cy="697833"/>
      </dsp:txXfrm>
    </dsp:sp>
    <dsp:sp modelId="{735907E8-CD71-421F-8950-285DC6511AD6}">
      <dsp:nvSpPr>
        <dsp:cNvPr id="0" name=""/>
        <dsp:cNvSpPr/>
      </dsp:nvSpPr>
      <dsp:spPr>
        <a:xfrm rot="5400000">
          <a:off x="6288569" y="-280891"/>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DevOps with Azure and Visual Studio Team Services</a:t>
          </a:r>
        </a:p>
      </dsp:txBody>
      <dsp:txXfrm rot="-5400000">
        <a:off x="3493008" y="2544871"/>
        <a:ext cx="6179591" cy="558266"/>
      </dsp:txXfrm>
    </dsp:sp>
    <dsp:sp modelId="{03632F8B-4E93-4840-9E4E-68F53BBC5873}">
      <dsp:nvSpPr>
        <dsp:cNvPr id="0" name=""/>
        <dsp:cNvSpPr/>
      </dsp:nvSpPr>
      <dsp:spPr>
        <a:xfrm>
          <a:off x="0" y="2437336"/>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4</a:t>
          </a:r>
        </a:p>
      </dsp:txBody>
      <dsp:txXfrm>
        <a:off x="37751" y="2475087"/>
        <a:ext cx="3417506" cy="697833"/>
      </dsp:txXfrm>
    </dsp:sp>
    <dsp:sp modelId="{4F53A1C7-4C5E-467C-93C1-9040792E7E19}">
      <dsp:nvSpPr>
        <dsp:cNvPr id="0" name=""/>
        <dsp:cNvSpPr/>
      </dsp:nvSpPr>
      <dsp:spPr>
        <a:xfrm rot="5400000">
          <a:off x="6288569" y="531111"/>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u="none" kern="1200" dirty="0"/>
            <a:t>Infrastructure as code with </a:t>
          </a:r>
          <a:r>
            <a:rPr lang="en-US" sz="1700" kern="1200" dirty="0"/>
            <a:t>Azure Resource Manager (ARM)</a:t>
          </a:r>
        </a:p>
      </dsp:txBody>
      <dsp:txXfrm rot="-5400000">
        <a:off x="3493008" y="3356874"/>
        <a:ext cx="6179591" cy="558266"/>
      </dsp:txXfrm>
    </dsp:sp>
    <dsp:sp modelId="{7F905116-DF52-47DE-BE38-A75756ACB8D6}">
      <dsp:nvSpPr>
        <dsp:cNvPr id="0" name=""/>
        <dsp:cNvSpPr/>
      </dsp:nvSpPr>
      <dsp:spPr>
        <a:xfrm>
          <a:off x="0" y="3249339"/>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5</a:t>
          </a:r>
        </a:p>
      </dsp:txBody>
      <dsp:txXfrm>
        <a:off x="37751" y="3287090"/>
        <a:ext cx="3417506" cy="697833"/>
      </dsp:txXfrm>
    </dsp:sp>
    <dsp:sp modelId="{221D5F81-3BC4-4811-940D-8B1BBEDB27DE}">
      <dsp:nvSpPr>
        <dsp:cNvPr id="0" name=""/>
        <dsp:cNvSpPr/>
      </dsp:nvSpPr>
      <dsp:spPr>
        <a:xfrm rot="5400000">
          <a:off x="6288569" y="1343113"/>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Monitoring applications with App Insights</a:t>
          </a:r>
        </a:p>
      </dsp:txBody>
      <dsp:txXfrm rot="-5400000">
        <a:off x="3493008" y="4168876"/>
        <a:ext cx="6179591" cy="558266"/>
      </dsp:txXfrm>
    </dsp:sp>
    <dsp:sp modelId="{855CB823-9B0A-44F5-93DF-71A72EAFEDC3}">
      <dsp:nvSpPr>
        <dsp:cNvPr id="0" name=""/>
        <dsp:cNvSpPr/>
      </dsp:nvSpPr>
      <dsp:spPr>
        <a:xfrm>
          <a:off x="0" y="4061341"/>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6</a:t>
          </a:r>
        </a:p>
      </dsp:txBody>
      <dsp:txXfrm>
        <a:off x="37751" y="4099092"/>
        <a:ext cx="3417506" cy="697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443945" y="-290967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Overview</a:t>
          </a:r>
        </a:p>
      </dsp:txBody>
      <dsp:txXfrm rot="-5400000">
        <a:off x="3493008" y="56296"/>
        <a:ext cx="6194761" cy="277855"/>
      </dsp:txXfrm>
    </dsp:sp>
    <dsp:sp modelId="{A5438C1E-89FB-411C-9EAB-7842FD136D3A}">
      <dsp:nvSpPr>
        <dsp:cNvPr id="0" name=""/>
        <dsp:cNvSpPr/>
      </dsp:nvSpPr>
      <dsp:spPr>
        <a:xfrm>
          <a:off x="0" y="277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9:00 AM – 9:30</a:t>
          </a:r>
        </a:p>
      </dsp:txBody>
      <dsp:txXfrm>
        <a:off x="18789" y="21563"/>
        <a:ext cx="3455430" cy="347318"/>
      </dsp:txXfrm>
    </dsp:sp>
    <dsp:sp modelId="{0F76540A-83A1-43AF-A915-E9CCF31AD761}">
      <dsp:nvSpPr>
        <dsp:cNvPr id="0" name=""/>
        <dsp:cNvSpPr/>
      </dsp:nvSpPr>
      <dsp:spPr>
        <a:xfrm rot="5400000">
          <a:off x="6443945" y="-250553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Tools and developer environment overview </a:t>
          </a:r>
          <a:r>
            <a:rPr lang="en-US" sz="1400" b="0" i="0" u="none" kern="1200" dirty="0"/>
            <a:t>Lecture + Demo</a:t>
          </a:r>
          <a:endParaRPr lang="en-US" sz="1400" kern="1200" dirty="0"/>
        </a:p>
      </dsp:txBody>
      <dsp:txXfrm rot="-5400000">
        <a:off x="3493008" y="460437"/>
        <a:ext cx="6194761" cy="277855"/>
      </dsp:txXfrm>
    </dsp:sp>
    <dsp:sp modelId="{8FF1422C-FB3D-4E40-B9AA-2876EA0039EA}">
      <dsp:nvSpPr>
        <dsp:cNvPr id="0" name=""/>
        <dsp:cNvSpPr/>
      </dsp:nvSpPr>
      <dsp:spPr>
        <a:xfrm>
          <a:off x="0" y="406916"/>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9:30 – 10:00</a:t>
          </a:r>
        </a:p>
      </dsp:txBody>
      <dsp:txXfrm>
        <a:off x="18789" y="425705"/>
        <a:ext cx="3455430" cy="347318"/>
      </dsp:txXfrm>
    </dsp:sp>
    <dsp:sp modelId="{45F3B3F6-2CED-45D8-B6E2-0409440DA4C3}">
      <dsp:nvSpPr>
        <dsp:cNvPr id="0" name=""/>
        <dsp:cNvSpPr/>
      </dsp:nvSpPr>
      <dsp:spPr>
        <a:xfrm rot="5400000">
          <a:off x="6443945" y="-2101389"/>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1 - Tools and Developer Environment Setup</a:t>
          </a:r>
        </a:p>
      </dsp:txBody>
      <dsp:txXfrm rot="-5400000">
        <a:off x="3493008" y="864579"/>
        <a:ext cx="6194761" cy="277855"/>
      </dsp:txXfrm>
    </dsp:sp>
    <dsp:sp modelId="{4F72D66B-A8F6-4DB6-8FBA-070AAE1CF9EE}">
      <dsp:nvSpPr>
        <dsp:cNvPr id="0" name=""/>
        <dsp:cNvSpPr/>
      </dsp:nvSpPr>
      <dsp:spPr>
        <a:xfrm>
          <a:off x="0" y="811058"/>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10:00 – 10:30</a:t>
          </a:r>
        </a:p>
      </dsp:txBody>
      <dsp:txXfrm>
        <a:off x="18789" y="829847"/>
        <a:ext cx="3455430" cy="347318"/>
      </dsp:txXfrm>
    </dsp:sp>
    <dsp:sp modelId="{E12892D9-F98F-4E4E-B9C8-0D972EE87560}">
      <dsp:nvSpPr>
        <dsp:cNvPr id="0" name=""/>
        <dsp:cNvSpPr/>
      </dsp:nvSpPr>
      <dsp:spPr>
        <a:xfrm rot="5400000">
          <a:off x="6443945" y="-1697247"/>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1268721"/>
        <a:ext cx="6194761" cy="277855"/>
      </dsp:txXfrm>
    </dsp:sp>
    <dsp:sp modelId="{71590097-DEB6-41CE-BD82-632DBACBA39B}">
      <dsp:nvSpPr>
        <dsp:cNvPr id="0" name=""/>
        <dsp:cNvSpPr/>
      </dsp:nvSpPr>
      <dsp:spPr>
        <a:xfrm>
          <a:off x="0" y="121519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10:30 – 10:45</a:t>
          </a:r>
        </a:p>
      </dsp:txBody>
      <dsp:txXfrm>
        <a:off x="18789" y="1233988"/>
        <a:ext cx="3455430" cy="347318"/>
      </dsp:txXfrm>
    </dsp:sp>
    <dsp:sp modelId="{E27862F7-10C7-472B-87FB-B72257CD730B}">
      <dsp:nvSpPr>
        <dsp:cNvPr id="0" name=""/>
        <dsp:cNvSpPr/>
      </dsp:nvSpPr>
      <dsp:spPr>
        <a:xfrm rot="5400000">
          <a:off x="6443945" y="-129310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HOL1 - Tools and Developer Environment Setup (Cont'd)</a:t>
          </a:r>
        </a:p>
      </dsp:txBody>
      <dsp:txXfrm rot="-5400000">
        <a:off x="3493008" y="1672863"/>
        <a:ext cx="6194761" cy="277855"/>
      </dsp:txXfrm>
    </dsp:sp>
    <dsp:sp modelId="{350959BE-A20B-4B1B-9A79-239BC65E6964}">
      <dsp:nvSpPr>
        <dsp:cNvPr id="0" name=""/>
        <dsp:cNvSpPr/>
      </dsp:nvSpPr>
      <dsp:spPr>
        <a:xfrm>
          <a:off x="0" y="1619341"/>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 10:45 -11:15</a:t>
          </a:r>
        </a:p>
      </dsp:txBody>
      <dsp:txXfrm>
        <a:off x="18789" y="1638130"/>
        <a:ext cx="3455430" cy="347318"/>
      </dsp:txXfrm>
    </dsp:sp>
    <dsp:sp modelId="{B61D215C-99BF-4A69-A71B-1F574E932348}">
      <dsp:nvSpPr>
        <dsp:cNvPr id="0" name=""/>
        <dsp:cNvSpPr/>
      </dsp:nvSpPr>
      <dsp:spPr>
        <a:xfrm rot="5400000">
          <a:off x="6443945" y="-88896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Modern Cloud Apps </a:t>
          </a:r>
          <a:r>
            <a:rPr lang="en-US" sz="1400" b="0" i="0" u="none" kern="1200" dirty="0"/>
            <a:t>Lecture + Demo</a:t>
          </a:r>
          <a:endParaRPr lang="en-US" sz="1400" kern="1200" dirty="0"/>
        </a:p>
      </dsp:txBody>
      <dsp:txXfrm rot="-5400000">
        <a:off x="3493008" y="2077005"/>
        <a:ext cx="6194761" cy="277855"/>
      </dsp:txXfrm>
    </dsp:sp>
    <dsp:sp modelId="{9BE55685-5B91-4ED0-A3F3-E0AFDD677C54}">
      <dsp:nvSpPr>
        <dsp:cNvPr id="0" name=""/>
        <dsp:cNvSpPr/>
      </dsp:nvSpPr>
      <dsp:spPr>
        <a:xfrm>
          <a:off x="0" y="2023483"/>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11:15 - 12:00 PM</a:t>
          </a:r>
        </a:p>
      </dsp:txBody>
      <dsp:txXfrm>
        <a:off x="18789" y="2042272"/>
        <a:ext cx="3455430" cy="347318"/>
      </dsp:txXfrm>
    </dsp:sp>
    <dsp:sp modelId="{400F7EFE-C693-404B-97E3-2D2B46DCED50}">
      <dsp:nvSpPr>
        <dsp:cNvPr id="0" name=""/>
        <dsp:cNvSpPr/>
      </dsp:nvSpPr>
      <dsp:spPr>
        <a:xfrm rot="5400000">
          <a:off x="6443945" y="-48482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Lunch</a:t>
          </a:r>
        </a:p>
      </dsp:txBody>
      <dsp:txXfrm rot="-5400000">
        <a:off x="3493008" y="2481146"/>
        <a:ext cx="6194761" cy="277855"/>
      </dsp:txXfrm>
    </dsp:sp>
    <dsp:sp modelId="{A22C4155-616D-4F4C-A223-723BEA428ED7}">
      <dsp:nvSpPr>
        <dsp:cNvPr id="0" name=""/>
        <dsp:cNvSpPr/>
      </dsp:nvSpPr>
      <dsp:spPr>
        <a:xfrm>
          <a:off x="0" y="2427625"/>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12:00 -1:00</a:t>
          </a:r>
        </a:p>
      </dsp:txBody>
      <dsp:txXfrm>
        <a:off x="18789" y="2446414"/>
        <a:ext cx="3455430" cy="347318"/>
      </dsp:txXfrm>
    </dsp:sp>
    <dsp:sp modelId="{D43E34EF-5CE0-465E-BECF-EAD8EAC9838E}">
      <dsp:nvSpPr>
        <dsp:cNvPr id="0" name=""/>
        <dsp:cNvSpPr/>
      </dsp:nvSpPr>
      <dsp:spPr>
        <a:xfrm rot="5400000">
          <a:off x="6443945" y="-80680"/>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2 - Modern Cloud Apps</a:t>
          </a:r>
        </a:p>
      </dsp:txBody>
      <dsp:txXfrm rot="-5400000">
        <a:off x="3493008" y="2885288"/>
        <a:ext cx="6194761" cy="277855"/>
      </dsp:txXfrm>
    </dsp:sp>
    <dsp:sp modelId="{FBCD6E4D-02F9-4B96-B891-81E6D680DC0C}">
      <dsp:nvSpPr>
        <dsp:cNvPr id="0" name=""/>
        <dsp:cNvSpPr/>
      </dsp:nvSpPr>
      <dsp:spPr>
        <a:xfrm>
          <a:off x="0" y="2831767"/>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1:00 - 2:30</a:t>
          </a:r>
        </a:p>
      </dsp:txBody>
      <dsp:txXfrm>
        <a:off x="18789" y="2850556"/>
        <a:ext cx="3455430" cy="347318"/>
      </dsp:txXfrm>
    </dsp:sp>
    <dsp:sp modelId="{FC331AB9-0D83-4CC7-9D27-73A841AB883D}">
      <dsp:nvSpPr>
        <dsp:cNvPr id="0" name=""/>
        <dsp:cNvSpPr/>
      </dsp:nvSpPr>
      <dsp:spPr>
        <a:xfrm rot="5400000">
          <a:off x="6443945" y="32346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3289430"/>
        <a:ext cx="6194761" cy="277855"/>
      </dsp:txXfrm>
    </dsp:sp>
    <dsp:sp modelId="{0EF06FAD-3524-4BD1-B078-697A8FAE965D}">
      <dsp:nvSpPr>
        <dsp:cNvPr id="0" name=""/>
        <dsp:cNvSpPr/>
      </dsp:nvSpPr>
      <dsp:spPr>
        <a:xfrm>
          <a:off x="0" y="323590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2:30 - 2:45</a:t>
          </a:r>
        </a:p>
      </dsp:txBody>
      <dsp:txXfrm>
        <a:off x="18789" y="3254698"/>
        <a:ext cx="3455430" cy="347318"/>
      </dsp:txXfrm>
    </dsp:sp>
    <dsp:sp modelId="{80AC146E-A9F7-4B60-B06C-7F0E6092BDB4}">
      <dsp:nvSpPr>
        <dsp:cNvPr id="0" name=""/>
        <dsp:cNvSpPr/>
      </dsp:nvSpPr>
      <dsp:spPr>
        <a:xfrm rot="5400000">
          <a:off x="6443945" y="72760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Identity and Office365 APIs Overview </a:t>
          </a:r>
          <a:r>
            <a:rPr lang="en-US" sz="1400" b="0" i="0" u="none" kern="1200" dirty="0"/>
            <a:t>Lecture + Demo</a:t>
          </a:r>
          <a:endParaRPr lang="en-US" sz="1400" kern="1200" dirty="0"/>
        </a:p>
      </dsp:txBody>
      <dsp:txXfrm rot="-5400000">
        <a:off x="3493008" y="3693572"/>
        <a:ext cx="6194761" cy="277855"/>
      </dsp:txXfrm>
    </dsp:sp>
    <dsp:sp modelId="{B33B9E8A-E9A9-4A69-9E54-CDC82E49B1FD}">
      <dsp:nvSpPr>
        <dsp:cNvPr id="0" name=""/>
        <dsp:cNvSpPr/>
      </dsp:nvSpPr>
      <dsp:spPr>
        <a:xfrm>
          <a:off x="0" y="3640050"/>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2:45 - 3:45</a:t>
          </a:r>
        </a:p>
      </dsp:txBody>
      <dsp:txXfrm>
        <a:off x="18789" y="3658839"/>
        <a:ext cx="3455430" cy="347318"/>
      </dsp:txXfrm>
    </dsp:sp>
    <dsp:sp modelId="{34CC8437-3B2F-4B76-B5DF-2EE06EE97321}">
      <dsp:nvSpPr>
        <dsp:cNvPr id="0" name=""/>
        <dsp:cNvSpPr/>
      </dsp:nvSpPr>
      <dsp:spPr>
        <a:xfrm rot="5400000">
          <a:off x="6443945" y="113174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3 - Identity and Office365 APIs</a:t>
          </a:r>
        </a:p>
      </dsp:txBody>
      <dsp:txXfrm rot="-5400000">
        <a:off x="3493008" y="4097714"/>
        <a:ext cx="6194761" cy="277855"/>
      </dsp:txXfrm>
    </dsp:sp>
    <dsp:sp modelId="{BA362265-BFC7-4AAA-9A72-FAE87330D06A}">
      <dsp:nvSpPr>
        <dsp:cNvPr id="0" name=""/>
        <dsp:cNvSpPr/>
      </dsp:nvSpPr>
      <dsp:spPr>
        <a:xfrm>
          <a:off x="0" y="4044192"/>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3:45 - 4:45</a:t>
          </a:r>
        </a:p>
      </dsp:txBody>
      <dsp:txXfrm>
        <a:off x="18789" y="4062981"/>
        <a:ext cx="3455430" cy="347318"/>
      </dsp:txXfrm>
    </dsp:sp>
    <dsp:sp modelId="{156A4FBD-5C59-4C21-B9DB-EA5715FD3136}">
      <dsp:nvSpPr>
        <dsp:cNvPr id="0" name=""/>
        <dsp:cNvSpPr/>
      </dsp:nvSpPr>
      <dsp:spPr>
        <a:xfrm rot="5400000">
          <a:off x="6443945" y="1535886"/>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Q&amp;A</a:t>
          </a:r>
        </a:p>
      </dsp:txBody>
      <dsp:txXfrm rot="-5400000">
        <a:off x="3493008" y="4501855"/>
        <a:ext cx="6194761" cy="277855"/>
      </dsp:txXfrm>
    </dsp:sp>
    <dsp:sp modelId="{4402A6D0-E73F-47D7-AFAB-86D03A52490D}">
      <dsp:nvSpPr>
        <dsp:cNvPr id="0" name=""/>
        <dsp:cNvSpPr/>
      </dsp:nvSpPr>
      <dsp:spPr>
        <a:xfrm>
          <a:off x="0" y="444833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4:45 - 5:00</a:t>
          </a:r>
        </a:p>
      </dsp:txBody>
      <dsp:txXfrm>
        <a:off x="18789" y="4467123"/>
        <a:ext cx="3455430" cy="3473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455751" y="-2925789"/>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Recap</a:t>
          </a:r>
          <a:endParaRPr lang="en-US" sz="1300" kern="1200" dirty="0"/>
        </a:p>
      </dsp:txBody>
      <dsp:txXfrm rot="-5400000">
        <a:off x="3493008" y="50833"/>
        <a:ext cx="6195913" cy="256546"/>
      </dsp:txXfrm>
    </dsp:sp>
    <dsp:sp modelId="{EC1EB1B5-90A7-493B-AD9C-BA31EA560306}">
      <dsp:nvSpPr>
        <dsp:cNvPr id="0" name=""/>
        <dsp:cNvSpPr/>
      </dsp:nvSpPr>
      <dsp:spPr>
        <a:xfrm>
          <a:off x="0" y="1416"/>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9:00 AM-9:15</a:t>
          </a:r>
          <a:endParaRPr lang="en-US" sz="1600" kern="1200" dirty="0"/>
        </a:p>
      </dsp:txBody>
      <dsp:txXfrm>
        <a:off x="17348" y="18764"/>
        <a:ext cx="3458312" cy="320684"/>
      </dsp:txXfrm>
    </dsp:sp>
    <dsp:sp modelId="{98997997-98D1-4045-81E0-9243CD594E5D}">
      <dsp:nvSpPr>
        <dsp:cNvPr id="0" name=""/>
        <dsp:cNvSpPr/>
      </dsp:nvSpPr>
      <dsp:spPr>
        <a:xfrm rot="5400000">
          <a:off x="6455751" y="-2552639"/>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Continuous integration Lecture + Demo</a:t>
          </a:r>
          <a:endParaRPr lang="en-US" sz="1300" kern="1200" dirty="0"/>
        </a:p>
      </dsp:txBody>
      <dsp:txXfrm rot="-5400000">
        <a:off x="3493008" y="423983"/>
        <a:ext cx="6195913" cy="256546"/>
      </dsp:txXfrm>
    </dsp:sp>
    <dsp:sp modelId="{BE3EDFDA-3F7A-4C2E-8E05-24C88FC3829B}">
      <dsp:nvSpPr>
        <dsp:cNvPr id="0" name=""/>
        <dsp:cNvSpPr/>
      </dsp:nvSpPr>
      <dsp:spPr>
        <a:xfrm>
          <a:off x="0" y="374566"/>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9:15 - 10:00</a:t>
          </a:r>
          <a:endParaRPr lang="en-US" sz="1600" kern="1200" dirty="0"/>
        </a:p>
      </dsp:txBody>
      <dsp:txXfrm>
        <a:off x="17348" y="391914"/>
        <a:ext cx="3458312" cy="320684"/>
      </dsp:txXfrm>
    </dsp:sp>
    <dsp:sp modelId="{54F29C5A-0C6D-4587-87C8-30905D844F15}">
      <dsp:nvSpPr>
        <dsp:cNvPr id="0" name=""/>
        <dsp:cNvSpPr/>
      </dsp:nvSpPr>
      <dsp:spPr>
        <a:xfrm rot="5400000">
          <a:off x="6455751" y="-2179490"/>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Break</a:t>
          </a:r>
          <a:endParaRPr lang="en-US" sz="1300" kern="1200" dirty="0"/>
        </a:p>
      </dsp:txBody>
      <dsp:txXfrm rot="-5400000">
        <a:off x="3493008" y="797132"/>
        <a:ext cx="6195913" cy="256546"/>
      </dsp:txXfrm>
    </dsp:sp>
    <dsp:sp modelId="{7F2A1588-C4A7-4418-8F86-D615469ACC8F}">
      <dsp:nvSpPr>
        <dsp:cNvPr id="0" name=""/>
        <dsp:cNvSpPr/>
      </dsp:nvSpPr>
      <dsp:spPr>
        <a:xfrm>
          <a:off x="0" y="747715"/>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10:00 - 	10:15</a:t>
          </a:r>
          <a:endParaRPr lang="en-US" sz="1600" kern="1200" dirty="0"/>
        </a:p>
      </dsp:txBody>
      <dsp:txXfrm>
        <a:off x="17348" y="765063"/>
        <a:ext cx="3458312" cy="320684"/>
      </dsp:txXfrm>
    </dsp:sp>
    <dsp:sp modelId="{305D479E-3E82-4E40-8591-7920046044CA}">
      <dsp:nvSpPr>
        <dsp:cNvPr id="0" name=""/>
        <dsp:cNvSpPr/>
      </dsp:nvSpPr>
      <dsp:spPr>
        <a:xfrm rot="5400000">
          <a:off x="6455751" y="-1806341"/>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4 - Continuous integration</a:t>
          </a:r>
          <a:endParaRPr lang="en-US" sz="1300" kern="1200" dirty="0"/>
        </a:p>
      </dsp:txBody>
      <dsp:txXfrm rot="-5400000">
        <a:off x="3493008" y="1170281"/>
        <a:ext cx="6195913" cy="256546"/>
      </dsp:txXfrm>
    </dsp:sp>
    <dsp:sp modelId="{A95FCAC1-A86A-49E6-93F3-35518D1CB588}">
      <dsp:nvSpPr>
        <dsp:cNvPr id="0" name=""/>
        <dsp:cNvSpPr/>
      </dsp:nvSpPr>
      <dsp:spPr>
        <a:xfrm>
          <a:off x="0" y="1120864"/>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10:15 - 11:15</a:t>
          </a:r>
          <a:endParaRPr lang="en-US" sz="1600" kern="1200" dirty="0"/>
        </a:p>
      </dsp:txBody>
      <dsp:txXfrm>
        <a:off x="17348" y="1138212"/>
        <a:ext cx="3458312" cy="320684"/>
      </dsp:txXfrm>
    </dsp:sp>
    <dsp:sp modelId="{7D841E58-123D-4354-A16F-013633AFBD3A}">
      <dsp:nvSpPr>
        <dsp:cNvPr id="0" name=""/>
        <dsp:cNvSpPr/>
      </dsp:nvSpPr>
      <dsp:spPr>
        <a:xfrm rot="5400000">
          <a:off x="6455751" y="-1433191"/>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Infrastructure as code (ARM)	Lecture + Demo</a:t>
          </a:r>
          <a:endParaRPr lang="en-US" sz="1300" kern="1200" dirty="0"/>
        </a:p>
      </dsp:txBody>
      <dsp:txXfrm rot="-5400000">
        <a:off x="3493008" y="1543431"/>
        <a:ext cx="6195913" cy="256546"/>
      </dsp:txXfrm>
    </dsp:sp>
    <dsp:sp modelId="{9315BC47-31EE-4CB8-8DAE-86843AE51B70}">
      <dsp:nvSpPr>
        <dsp:cNvPr id="0" name=""/>
        <dsp:cNvSpPr/>
      </dsp:nvSpPr>
      <dsp:spPr>
        <a:xfrm>
          <a:off x="0" y="1494014"/>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11:15 - 12:00 PM</a:t>
          </a:r>
          <a:endParaRPr lang="en-US" sz="1600" kern="1200" dirty="0"/>
        </a:p>
      </dsp:txBody>
      <dsp:txXfrm>
        <a:off x="17348" y="1511362"/>
        <a:ext cx="3458312" cy="320684"/>
      </dsp:txXfrm>
    </dsp:sp>
    <dsp:sp modelId="{3924DC22-42FB-4A35-90F3-3F70DC1B413B}">
      <dsp:nvSpPr>
        <dsp:cNvPr id="0" name=""/>
        <dsp:cNvSpPr/>
      </dsp:nvSpPr>
      <dsp:spPr>
        <a:xfrm rot="5400000">
          <a:off x="6455751" y="-1060042"/>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Lunch</a:t>
          </a:r>
          <a:endParaRPr lang="en-US" sz="1300" kern="1200" dirty="0"/>
        </a:p>
      </dsp:txBody>
      <dsp:txXfrm rot="-5400000">
        <a:off x="3493008" y="1916580"/>
        <a:ext cx="6195913" cy="256546"/>
      </dsp:txXfrm>
    </dsp:sp>
    <dsp:sp modelId="{9AA9F4C6-7CDE-4287-AB42-7935505FC6A7}">
      <dsp:nvSpPr>
        <dsp:cNvPr id="0" name=""/>
        <dsp:cNvSpPr/>
      </dsp:nvSpPr>
      <dsp:spPr>
        <a:xfrm>
          <a:off x="0" y="1867163"/>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12:00 - 1:00</a:t>
          </a:r>
          <a:endParaRPr lang="en-US" sz="1600" kern="1200" dirty="0"/>
        </a:p>
      </dsp:txBody>
      <dsp:txXfrm>
        <a:off x="17348" y="1884511"/>
        <a:ext cx="3458312" cy="320684"/>
      </dsp:txXfrm>
    </dsp:sp>
    <dsp:sp modelId="{A98CB637-414B-4235-9322-CDB9B3AB4396}">
      <dsp:nvSpPr>
        <dsp:cNvPr id="0" name=""/>
        <dsp:cNvSpPr/>
      </dsp:nvSpPr>
      <dsp:spPr>
        <a:xfrm rot="5400000">
          <a:off x="6455751" y="-68689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5 - Infrastructure as code (ARM)</a:t>
          </a:r>
          <a:endParaRPr lang="en-US" sz="1300" kern="1200" dirty="0"/>
        </a:p>
      </dsp:txBody>
      <dsp:txXfrm rot="-5400000">
        <a:off x="3493008" y="2289729"/>
        <a:ext cx="6195913" cy="256546"/>
      </dsp:txXfrm>
    </dsp:sp>
    <dsp:sp modelId="{050F393B-63AE-4969-8E65-7A35A5A012B7}">
      <dsp:nvSpPr>
        <dsp:cNvPr id="0" name=""/>
        <dsp:cNvSpPr/>
      </dsp:nvSpPr>
      <dsp:spPr>
        <a:xfrm>
          <a:off x="0" y="2240312"/>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1:00 - 2:00</a:t>
          </a:r>
          <a:endParaRPr lang="en-US" sz="1600" kern="1200" dirty="0"/>
        </a:p>
      </dsp:txBody>
      <dsp:txXfrm>
        <a:off x="17348" y="2257660"/>
        <a:ext cx="3458312" cy="320684"/>
      </dsp:txXfrm>
    </dsp:sp>
    <dsp:sp modelId="{834F7C11-0897-40E6-B2BA-5A8F6FE36D85}">
      <dsp:nvSpPr>
        <dsp:cNvPr id="0" name=""/>
        <dsp:cNvSpPr/>
      </dsp:nvSpPr>
      <dsp:spPr>
        <a:xfrm rot="5400000">
          <a:off x="6455751" y="-31374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Break</a:t>
          </a:r>
          <a:endParaRPr lang="en-US" sz="1300" kern="1200" dirty="0"/>
        </a:p>
      </dsp:txBody>
      <dsp:txXfrm rot="-5400000">
        <a:off x="3493008" y="2662879"/>
        <a:ext cx="6195913" cy="256546"/>
      </dsp:txXfrm>
    </dsp:sp>
    <dsp:sp modelId="{5201838D-804B-4A34-8E4A-7EC6008DE4E7}">
      <dsp:nvSpPr>
        <dsp:cNvPr id="0" name=""/>
        <dsp:cNvSpPr/>
      </dsp:nvSpPr>
      <dsp:spPr>
        <a:xfrm>
          <a:off x="0" y="2613462"/>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2:00 - 2:15</a:t>
          </a:r>
          <a:endParaRPr lang="en-US" sz="1600" kern="1200" dirty="0"/>
        </a:p>
      </dsp:txBody>
      <dsp:txXfrm>
        <a:off x="17348" y="2630810"/>
        <a:ext cx="3458312" cy="320684"/>
      </dsp:txXfrm>
    </dsp:sp>
    <dsp:sp modelId="{5A1F3ACD-366F-49BC-8AFF-1280C8CECD08}">
      <dsp:nvSpPr>
        <dsp:cNvPr id="0" name=""/>
        <dsp:cNvSpPr/>
      </dsp:nvSpPr>
      <dsp:spPr>
        <a:xfrm rot="5400000">
          <a:off x="6455751" y="59405"/>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Monitoring  Lecture + Demo</a:t>
          </a:r>
          <a:endParaRPr lang="en-US" sz="1300" kern="1200" dirty="0"/>
        </a:p>
      </dsp:txBody>
      <dsp:txXfrm rot="-5400000">
        <a:off x="3493008" y="3036028"/>
        <a:ext cx="6195913" cy="256546"/>
      </dsp:txXfrm>
    </dsp:sp>
    <dsp:sp modelId="{96A5357F-26FB-46B9-AC76-401E637DCA6D}">
      <dsp:nvSpPr>
        <dsp:cNvPr id="0" name=""/>
        <dsp:cNvSpPr/>
      </dsp:nvSpPr>
      <dsp:spPr>
        <a:xfrm>
          <a:off x="0" y="2986611"/>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2:15 - 3:00</a:t>
          </a:r>
          <a:endParaRPr lang="en-US" sz="1600" kern="1200" dirty="0"/>
        </a:p>
      </dsp:txBody>
      <dsp:txXfrm>
        <a:off x="17348" y="3003959"/>
        <a:ext cx="3458312" cy="320684"/>
      </dsp:txXfrm>
    </dsp:sp>
    <dsp:sp modelId="{5C094C1F-0A4B-4924-94B4-9EF233FD65DC}">
      <dsp:nvSpPr>
        <dsp:cNvPr id="0" name=""/>
        <dsp:cNvSpPr/>
      </dsp:nvSpPr>
      <dsp:spPr>
        <a:xfrm rot="5400000">
          <a:off x="6455751" y="432555"/>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6 - </a:t>
          </a:r>
          <a:r>
            <a:rPr lang="en-US" sz="1300" kern="1200" dirty="0"/>
            <a:t>Monitoring applications with App Insights</a:t>
          </a:r>
        </a:p>
      </dsp:txBody>
      <dsp:txXfrm rot="-5400000">
        <a:off x="3493008" y="3409178"/>
        <a:ext cx="6195913" cy="256546"/>
      </dsp:txXfrm>
    </dsp:sp>
    <dsp:sp modelId="{7D920196-9617-466A-B09A-F7961BB9A172}">
      <dsp:nvSpPr>
        <dsp:cNvPr id="0" name=""/>
        <dsp:cNvSpPr/>
      </dsp:nvSpPr>
      <dsp:spPr>
        <a:xfrm>
          <a:off x="0" y="3359760"/>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3:00 - 4:00</a:t>
          </a:r>
          <a:endParaRPr lang="en-US" sz="1600" kern="1200" dirty="0"/>
        </a:p>
      </dsp:txBody>
      <dsp:txXfrm>
        <a:off x="17348" y="3377108"/>
        <a:ext cx="3458312" cy="320684"/>
      </dsp:txXfrm>
    </dsp:sp>
    <dsp:sp modelId="{CE892AC9-582D-4780-B830-4A06AD9AC9FF}">
      <dsp:nvSpPr>
        <dsp:cNvPr id="0" name=""/>
        <dsp:cNvSpPr/>
      </dsp:nvSpPr>
      <dsp:spPr>
        <a:xfrm rot="5400000">
          <a:off x="6455751" y="805704"/>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fr-FR" sz="1300" b="0" i="0" u="none" kern="1200" dirty="0"/>
            <a:t>Containers (Docker, ACS) </a:t>
          </a:r>
          <a:r>
            <a:rPr lang="en-US" sz="1300" b="0" i="0" u="none" kern="1200" dirty="0"/>
            <a:t>Lecture + Demo</a:t>
          </a:r>
          <a:endParaRPr lang="fr-FR" sz="1300" kern="1200" dirty="0"/>
        </a:p>
      </dsp:txBody>
      <dsp:txXfrm rot="-5400000">
        <a:off x="3493008" y="3782327"/>
        <a:ext cx="6195913" cy="256546"/>
      </dsp:txXfrm>
    </dsp:sp>
    <dsp:sp modelId="{E6A402E3-81A1-4561-9072-A0080B31C16A}">
      <dsp:nvSpPr>
        <dsp:cNvPr id="0" name=""/>
        <dsp:cNvSpPr/>
      </dsp:nvSpPr>
      <dsp:spPr>
        <a:xfrm>
          <a:off x="0" y="3732910"/>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fr-FR" sz="1600" b="0" i="0" u="none" kern="1200" dirty="0"/>
            <a:t>4:00 - 4:45</a:t>
          </a:r>
          <a:endParaRPr lang="fr-FR" sz="1600" kern="1200" dirty="0"/>
        </a:p>
      </dsp:txBody>
      <dsp:txXfrm>
        <a:off x="17348" y="3750258"/>
        <a:ext cx="3458312" cy="320684"/>
      </dsp:txXfrm>
    </dsp:sp>
    <dsp:sp modelId="{FCB53D80-E3FD-45BF-855B-E7A58B60BB41}">
      <dsp:nvSpPr>
        <dsp:cNvPr id="0" name=""/>
        <dsp:cNvSpPr/>
      </dsp:nvSpPr>
      <dsp:spPr>
        <a:xfrm rot="5400000">
          <a:off x="6455751" y="117885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Lap around other Azure dev focused features</a:t>
          </a:r>
        </a:p>
      </dsp:txBody>
      <dsp:txXfrm rot="-5400000">
        <a:off x="3493008" y="4155476"/>
        <a:ext cx="6195913" cy="256546"/>
      </dsp:txXfrm>
    </dsp:sp>
    <dsp:sp modelId="{5660565C-EDD2-4E3A-BD08-26E1F89DE188}">
      <dsp:nvSpPr>
        <dsp:cNvPr id="0" name=""/>
        <dsp:cNvSpPr/>
      </dsp:nvSpPr>
      <dsp:spPr>
        <a:xfrm>
          <a:off x="0" y="4106059"/>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4:45 - 5:15</a:t>
          </a:r>
          <a:endParaRPr lang="fr-FR" sz="1600" kern="1200" dirty="0"/>
        </a:p>
      </dsp:txBody>
      <dsp:txXfrm>
        <a:off x="17348" y="4123407"/>
        <a:ext cx="3458312" cy="320684"/>
      </dsp:txXfrm>
    </dsp:sp>
    <dsp:sp modelId="{4558F624-6BD5-47FA-B89F-E5E27FECD9A2}">
      <dsp:nvSpPr>
        <dsp:cNvPr id="0" name=""/>
        <dsp:cNvSpPr/>
      </dsp:nvSpPr>
      <dsp:spPr>
        <a:xfrm rot="5400000">
          <a:off x="6455751" y="155200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pt-BR" sz="1300" b="0" i="0" u="none" kern="1200" dirty="0"/>
            <a:t>Q&amp;A</a:t>
          </a:r>
          <a:endParaRPr lang="pt-BR" sz="1300" kern="1200" dirty="0"/>
        </a:p>
      </dsp:txBody>
      <dsp:txXfrm rot="-5400000">
        <a:off x="3493008" y="4528626"/>
        <a:ext cx="6195913" cy="256546"/>
      </dsp:txXfrm>
    </dsp:sp>
    <dsp:sp modelId="{F1826C26-2A9F-4828-9E74-097318C4E859}">
      <dsp:nvSpPr>
        <dsp:cNvPr id="0" name=""/>
        <dsp:cNvSpPr/>
      </dsp:nvSpPr>
      <dsp:spPr>
        <a:xfrm>
          <a:off x="0" y="4479208"/>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pt-BR" sz="1600" b="0" i="0" u="none" kern="1200" dirty="0"/>
            <a:t>5:15 - 5:30PM</a:t>
          </a:r>
          <a:endParaRPr lang="pt-BR" sz="1600" kern="1200" dirty="0"/>
        </a:p>
      </dsp:txBody>
      <dsp:txXfrm>
        <a:off x="17348" y="4496556"/>
        <a:ext cx="3458312" cy="32068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D0D03-9335-4A45-B84F-753DA0CA5838}" type="datetimeFigureOut">
              <a:rPr lang="en-US" smtClean="0"/>
              <a:t>11/14/2016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A46F7-389D-426D-A7F8-5D68B65FB2D1}" type="slidenum">
              <a:rPr lang="en-US" smtClean="0"/>
              <a:t>‹#›</a:t>
            </a:fld>
            <a:endParaRPr lang="en-US" dirty="0"/>
          </a:p>
        </p:txBody>
      </p:sp>
    </p:spTree>
    <p:extLst>
      <p:ext uri="{BB962C8B-B14F-4D97-AF65-F5344CB8AC3E}">
        <p14:creationId xmlns:p14="http://schemas.microsoft.com/office/powerpoint/2010/main" val="2577952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9:49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2908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TechReady 18</a:t>
            </a: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EFAA0E1-D50F-41BC-9414-849274E9F06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9:49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35442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13B44E78-9AD1-43F3-B2A8-41885E411DC4}" type="datetime1">
              <a:rPr lang="en-US" smtClean="0">
                <a:solidFill>
                  <a:prstClr val="black"/>
                </a:solidFill>
              </a:rPr>
              <a:pPr/>
              <a:t>11/14/2016</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endParaRPr>
          </a:p>
        </p:txBody>
      </p:sp>
      <p:sp>
        <p:nvSpPr>
          <p:cNvPr id="7" name="Footer Placeholder 6"/>
          <p:cNvSpPr>
            <a:spLocks noGrp="1"/>
          </p:cNvSpPr>
          <p:nvPr>
            <p:ph type="ftr" sz="quarter" idx="13"/>
          </p:nvPr>
        </p:nvSpPr>
        <p:spPr/>
        <p:txBody>
          <a:body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157526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9:49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6558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ALTERNATE Hybrid Cloud Slide</a:t>
            </a:r>
          </a:p>
          <a:p>
            <a:endParaRPr lang="en-US" dirty="0"/>
          </a:p>
          <a:p>
            <a:r>
              <a:rPr lang="en-US" dirty="0"/>
              <a:t>With Azure, you can take the investments you’ve made in data and intellectual</a:t>
            </a:r>
            <a:r>
              <a:rPr lang="en-US" baseline="0" dirty="0"/>
              <a:t> property, and extend from on-premises to the cloud, or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But—this isn’t easy. That’s why we support hybrid solutions across key elements for hybrid: networking, identity, data, and apps.</a:t>
            </a:r>
          </a:p>
          <a:p>
            <a:pPr marL="0" indent="0">
              <a:buNone/>
            </a:pPr>
            <a:endParaRPr lang="en-US" dirty="0"/>
          </a:p>
          <a:p>
            <a:r>
              <a:rPr lang="en-US" baseline="0" dirty="0"/>
              <a:t>[need combos of the displayed features to talk to the use cases]</a:t>
            </a:r>
          </a:p>
          <a:p>
            <a:pPr marL="0" indent="0">
              <a:buFontTx/>
              <a:buNone/>
            </a:pPr>
            <a:endParaRPr lang="en-US" baseline="0" dirty="0"/>
          </a:p>
          <a:p>
            <a:pPr marL="0" indent="0">
              <a:buFontTx/>
              <a:buNone/>
            </a:pPr>
            <a:r>
              <a:rPr lang="en-US" baseline="0" dirty="0"/>
              <a:t>Finally, Azure’s hybrid cloud capabilities support an open ecosystem:</a:t>
            </a:r>
          </a:p>
          <a:p>
            <a:pPr marL="628650" lvl="1" indent="-171450">
              <a:buFontTx/>
              <a:buChar char="-"/>
            </a:pPr>
            <a:r>
              <a:rPr lang="en-US" baseline="0" dirty="0"/>
              <a:t>Azure Marketplace</a:t>
            </a:r>
          </a:p>
          <a:p>
            <a:pPr marL="628650" lvl="1" indent="-171450">
              <a:buFontTx/>
              <a:buChar char="-"/>
            </a:pPr>
            <a:r>
              <a:rPr lang="en-US" baseline="0" dirty="0"/>
              <a:t>RedHat Linux on Azure</a:t>
            </a:r>
          </a:p>
          <a:p>
            <a:pPr marL="628650" lvl="1" indent="-171450">
              <a:buFontTx/>
              <a:buChar char="-"/>
            </a:pPr>
            <a:r>
              <a:rPr lang="en-US" baseline="0" dirty="0"/>
              <a:t>Hosters</a:t>
            </a:r>
          </a:p>
          <a:p>
            <a:pPr marL="628650" lvl="1" indent="-171450">
              <a:buFontTx/>
              <a:buChar char="-"/>
            </a:pPr>
            <a:r>
              <a:rPr lang="en-US" baseline="0" dirty="0"/>
              <a:t>Support for OSS App Platforms, languages, frameworks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3492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take the investments you’ve made in data and intellectual</a:t>
            </a:r>
            <a:r>
              <a:rPr lang="en-US" baseline="0" dirty="0"/>
              <a:t> property, and extend from on-premises to the cloud, or vice versa. Azure provides the portability to move your technology investments, whether open source or not, from cloud to on-premises and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We provide</a:t>
            </a:r>
            <a:r>
              <a:rPr lang="en-US" baseline="0" dirty="0"/>
              <a:t> seamless, secure hybrid cloud capabilities across infrastructure, data, users, apps, and management.</a:t>
            </a:r>
          </a:p>
        </p:txBody>
      </p:sp>
      <p:sp>
        <p:nvSpPr>
          <p:cNvPr id="4" name="Slide Number Placeholder 3"/>
          <p:cNvSpPr>
            <a:spLocks noGrp="1"/>
          </p:cNvSpPr>
          <p:nvPr>
            <p:ph type="sldNum" sz="quarter" idx="10"/>
          </p:nvPr>
        </p:nvSpPr>
        <p:spPr/>
        <p:txBody>
          <a:bodyPr/>
          <a:lstStyle/>
          <a:p>
            <a:fld id="{A15C472B-0BE7-420F-A37B-44BBF15E7929}" type="slidenum">
              <a:rPr lang="en-US" smtClean="0"/>
              <a:t>16</a:t>
            </a:fld>
            <a:endParaRPr lang="en-US" dirty="0"/>
          </a:p>
        </p:txBody>
      </p:sp>
    </p:spTree>
    <p:extLst>
      <p:ext uri="{BB962C8B-B14F-4D97-AF65-F5344CB8AC3E}">
        <p14:creationId xmlns:p14="http://schemas.microsoft.com/office/powerpoint/2010/main" val="3708214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Azure Stack provides the</a:t>
            </a:r>
            <a:r>
              <a:rPr lang="en-US" sz="900" i="0" kern="1200" baseline="0" dirty="0">
                <a:solidFill>
                  <a:schemeClr val="tx1"/>
                </a:solidFill>
                <a:effectLst/>
                <a:latin typeface="Segoe UI Light" pitchFamily="34" charset="0"/>
                <a:ea typeface="+mn-ea"/>
                <a:cs typeface="+mn-cs"/>
              </a:rPr>
              <a:t> capabilities of Azure for customers who want to host it on their own premises. The Azure portal acts as a hub for managing between cloud and on-premises.</a:t>
            </a: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On</a:t>
            </a:r>
            <a:r>
              <a:rPr lang="en-US" sz="900" i="0" kern="1200" baseline="0" dirty="0">
                <a:solidFill>
                  <a:schemeClr val="tx1"/>
                </a:solidFill>
                <a:effectLst/>
                <a:latin typeface="Segoe UI Light" pitchFamily="34" charset="0"/>
                <a:ea typeface="+mn-ea"/>
                <a:cs typeface="+mn-cs"/>
              </a:rPr>
              <a:t> the left hand side, you have Microsoft Azure as a public cloud offering. Note that on the right, with Azure stack, the parity between key elements:</a:t>
            </a:r>
            <a:endParaRPr lang="en-US" sz="1100" i="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Portal | PowerShell |</a:t>
            </a:r>
            <a:r>
              <a:rPr lang="en-US" sz="900" kern="1200" baseline="0" dirty="0">
                <a:solidFill>
                  <a:schemeClr val="tx1"/>
                </a:solidFill>
                <a:effectLst/>
                <a:latin typeface="Segoe UI Light" pitchFamily="34" charset="0"/>
                <a:ea typeface="+mn-ea"/>
                <a:cs typeface="+mn-cs"/>
              </a:rPr>
              <a:t> Dev-ops tools provide the s</a:t>
            </a:r>
            <a:r>
              <a:rPr lang="en-US" sz="900" kern="1200" dirty="0">
                <a:solidFill>
                  <a:schemeClr val="tx1"/>
                </a:solidFill>
                <a:effectLst/>
                <a:latin typeface="Segoe UI Light" pitchFamily="34" charset="0"/>
                <a:ea typeface="+mn-ea"/>
                <a:cs typeface="+mn-cs"/>
              </a:rPr>
              <a:t>ame end user experiences</a:t>
            </a:r>
            <a:r>
              <a:rPr lang="en-US" sz="900" kern="1200" baseline="0" dirty="0">
                <a:solidFill>
                  <a:schemeClr val="tx1"/>
                </a:solidFill>
                <a:effectLst/>
                <a:latin typeface="Segoe UI Light" pitchFamily="34" charset="0"/>
                <a:ea typeface="+mn-ea"/>
                <a:cs typeface="+mn-cs"/>
              </a:rPr>
              <a:t> and </a:t>
            </a:r>
            <a:r>
              <a:rPr lang="en-US" sz="900" kern="1200" dirty="0">
                <a:solidFill>
                  <a:schemeClr val="tx1"/>
                </a:solidFill>
                <a:effectLst/>
                <a:latin typeface="Segoe UI Light" pitchFamily="34" charset="0"/>
                <a:ea typeface="+mn-ea"/>
                <a:cs typeface="+mn-cs"/>
              </a:rPr>
              <a:t>same app model.  </a:t>
            </a:r>
            <a:endParaRPr lang="en-US" sz="11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Azure Resource Manager lets</a:t>
            </a:r>
            <a:r>
              <a:rPr lang="en-US" sz="900" kern="1200" baseline="0" dirty="0">
                <a:solidFill>
                  <a:schemeClr val="tx1"/>
                </a:solidFill>
                <a:effectLst/>
                <a:latin typeface="Segoe UI Light" pitchFamily="34" charset="0"/>
                <a:ea typeface="+mn-ea"/>
                <a:cs typeface="+mn-cs"/>
              </a:rPr>
              <a:t> you </a:t>
            </a:r>
            <a:r>
              <a:rPr lang="en-US" sz="900" kern="1200" dirty="0">
                <a:solidFill>
                  <a:schemeClr val="tx1"/>
                </a:solidFill>
                <a:effectLst/>
                <a:latin typeface="Segoe UI Light" pitchFamily="34" charset="0"/>
                <a:ea typeface="+mn-ea"/>
                <a:cs typeface="+mn-cs"/>
              </a:rPr>
              <a:t>build reusable application templates for traditional and cloud-native apps.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IaaS and PaaS services are available in both for unified app dev.</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 the infrastructure layer, we are making some translation – Azure runs on hyper-scale (each scale unit is 20 racks!) while you folks likely run a lesser footprint.  So we’re doing some work to make this fit into your environments.</a:t>
            </a:r>
            <a:endParaRPr lang="en-US" sz="11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1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100" i="0" kern="1200" dirty="0">
                <a:solidFill>
                  <a:schemeClr val="tx1"/>
                </a:solidFill>
                <a:effectLst/>
                <a:latin typeface="Segoe UI Light" pitchFamily="34" charset="0"/>
                <a:ea typeface="+mn-ea"/>
                <a:cs typeface="+mn-cs"/>
              </a:rPr>
              <a:t>This</a:t>
            </a:r>
            <a:r>
              <a:rPr lang="en-US" sz="1100" i="0" kern="1200" baseline="0" dirty="0">
                <a:solidFill>
                  <a:schemeClr val="tx1"/>
                </a:solidFill>
                <a:effectLst/>
                <a:latin typeface="Segoe UI Light" pitchFamily="34" charset="0"/>
                <a:ea typeface="+mn-ea"/>
                <a:cs typeface="+mn-cs"/>
              </a:rPr>
              <a:t> provides some key b</a:t>
            </a:r>
            <a:r>
              <a:rPr lang="en-US" sz="1100" i="0" kern="1200" dirty="0">
                <a:solidFill>
                  <a:schemeClr val="tx1"/>
                </a:solidFill>
                <a:effectLst/>
                <a:latin typeface="Segoe UI Light" pitchFamily="34" charset="0"/>
                <a:ea typeface="+mn-ea"/>
                <a:cs typeface="+mn-cs"/>
              </a:rPr>
              <a:t>enefits across roles:</a:t>
            </a: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Application developers </a:t>
            </a:r>
            <a:r>
              <a:rPr lang="en-US" sz="900" kern="1200" dirty="0">
                <a:solidFill>
                  <a:schemeClr val="tx1"/>
                </a:solidFill>
                <a:effectLst/>
                <a:latin typeface="Segoe UI Light" pitchFamily="34" charset="0"/>
                <a:ea typeface="+mn-ea"/>
                <a:cs typeface="+mn-cs"/>
              </a:rPr>
              <a:t>can maximize their productivity using a ‘write once, deploy to Azure or Azure Stack’ approach.  Using APIs that are identical to Microsoft Azure, they can create applications based on open source or .NET technology that can easily run on-premises or in the public cloud.  They can also leverage the rich Azure ecosystem to jumpstart their Azure Stack development efforts.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IT professionals </a:t>
            </a:r>
            <a:r>
              <a:rPr lang="en-US" sz="900" kern="1200" dirty="0">
                <a:solidFill>
                  <a:schemeClr val="tx1"/>
                </a:solidFill>
                <a:effectLst/>
                <a:latin typeface="Segoe UI Light" pitchFamily="34" charset="0"/>
                <a:ea typeface="+mn-ea"/>
                <a:cs typeface="+mn-cs"/>
              </a:rPr>
              <a:t>can help transform on-premises datacenter resources into Azure-consistent IaaS and PaaS services, thereby maximizing agility and efficiency.  End users can quickly provision services using the same self-service experience as Azure.  IT gets to use the same automation tools as Azure to control the service delivery experience.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Business leaders</a:t>
            </a:r>
            <a:r>
              <a:rPr lang="en-US" sz="900" kern="1200" dirty="0">
                <a:solidFill>
                  <a:schemeClr val="tx1"/>
                </a:solidFill>
                <a:effectLst/>
                <a:latin typeface="Segoe UI Light" pitchFamily="34" charset="0"/>
                <a:ea typeface="+mn-ea"/>
                <a:cs typeface="+mn-cs"/>
              </a:rPr>
              <a:t> can truly take advantage of cloud on your terms.</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17</a:t>
            </a:fld>
            <a:endParaRPr lang="en-US" dirty="0"/>
          </a:p>
        </p:txBody>
      </p:sp>
    </p:spTree>
    <p:extLst>
      <p:ext uri="{BB962C8B-B14F-4D97-AF65-F5344CB8AC3E}">
        <p14:creationId xmlns:p14="http://schemas.microsoft.com/office/powerpoint/2010/main" val="1929237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9:49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5422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67357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 9:49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3388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21</a:t>
            </a:fld>
            <a:endParaRPr lang="en-US" dirty="0"/>
          </a:p>
        </p:txBody>
      </p:sp>
    </p:spTree>
    <p:extLst>
      <p:ext uri="{BB962C8B-B14F-4D97-AF65-F5344CB8AC3E}">
        <p14:creationId xmlns:p14="http://schemas.microsoft.com/office/powerpoint/2010/main" val="214105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9:49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8336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C21E5F-E8FF-47E2-8339-90F961FE4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113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9:49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5135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Main point to land – VSTS/TFS is open, flexible, and integrates with your tools and if the integration isn‘t there yet you can build it in our marketplace.  You can go all-in OR just pick the bits and pieces of functionality you‘d like to use.</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Tasks are open source on GitHub.</a:t>
            </a:r>
          </a:p>
          <a:p>
            <a:pPr marL="0" indent="0">
              <a:buFont typeface="+mj-lt"/>
              <a:buNone/>
            </a:pPr>
            <a:r>
              <a:rPr lang="de-DE" b="0" baseline="0" dirty="0"/>
              <a:t>Optionally choose some partners to highlight which resonate with your local audience.  i.e. If you want to use GitHub for your source code and then use VSTS for builds you can do this.  You can use Jenkins for builds and use VSTS for release management.</a:t>
            </a:r>
          </a:p>
          <a:p>
            <a:endParaRPr lang="en-US" dirty="0"/>
          </a:p>
        </p:txBody>
      </p:sp>
      <p:sp>
        <p:nvSpPr>
          <p:cNvPr id="4" name="Header Placeholder 3"/>
          <p:cNvSpPr>
            <a:spLocks noGrp="1"/>
          </p:cNvSpPr>
          <p:nvPr>
            <p:ph type="hdr" sz="quarter" idx="10"/>
          </p:nvPr>
        </p:nvSpPr>
        <p:spPr/>
        <p:txBody>
          <a:bodyPr/>
          <a:lstStyle/>
          <a:p>
            <a:r>
              <a:rPr lang="en-US" dirty="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65187C5-685F-4537-8F27-41AC030BCFF4}" type="datetime1">
              <a:rPr lang="en-US" smtClean="0"/>
              <a:t>11/14/2016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738178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Building apps faster and easier means using the right building blocks for the job. </a:t>
            </a:r>
          </a:p>
          <a:p>
            <a:endParaRPr lang="en-US" baseline="0" dirty="0"/>
          </a:p>
          <a:p>
            <a:r>
              <a:rPr lang="en-US" baseline="0" dirty="0"/>
              <a:t>Starting from the bottom left, our core building blocks are storage, computing, and networking, or </a:t>
            </a:r>
            <a:r>
              <a:rPr lang="en-US" dirty="0"/>
              <a:t>Infrastructure-as-a-Service,</a:t>
            </a:r>
            <a:r>
              <a:rPr lang="en-US" baseline="0" dirty="0"/>
              <a:t> which provides customers with agility and cost savings.</a:t>
            </a:r>
          </a:p>
          <a:p>
            <a:endParaRPr lang="en-US" baseline="0" dirty="0"/>
          </a:p>
          <a:p>
            <a:r>
              <a:rPr lang="en-US" baseline="0" dirty="0"/>
              <a:t>When you add our integrated platform services, which run IaaS on the back-end, customers accelerate that agility. A recent study showed that customers using our platform as a service for app dev estimate 466% ROI than on just IaaS alone. This includes services across apps both small and internet-scale, data, integration, and so on.</a:t>
            </a:r>
            <a:endParaRPr lang="en-US" dirty="0"/>
          </a:p>
          <a:p>
            <a:endParaRPr lang="en-US" dirty="0"/>
          </a:p>
          <a:p>
            <a:r>
              <a:rPr lang="en-US" dirty="0"/>
              <a:t>In the middle, we’re packaging up services</a:t>
            </a:r>
            <a:r>
              <a:rPr lang="en-US" baseline="0" dirty="0"/>
              <a:t> and capabilities</a:t>
            </a:r>
            <a:r>
              <a:rPr lang="en-US" dirty="0"/>
              <a:t> to deliver preconfigured solutions such as with</a:t>
            </a:r>
            <a:r>
              <a:rPr lang="en-US" baseline="0" dirty="0"/>
              <a:t> Azure </a:t>
            </a:r>
            <a:r>
              <a:rPr lang="en-US" dirty="0"/>
              <a:t>IoT Suite. IoT is not a new concept</a:t>
            </a:r>
            <a:r>
              <a:rPr lang="en-US" baseline="0" dirty="0"/>
              <a:t> in our industry</a:t>
            </a:r>
            <a:r>
              <a:rPr lang="en-US" dirty="0"/>
              <a:t>, but it is extraordinarily difficult to deliver and maintain. In the past several years, the technology required to facilitate IoT solutions has improved dramatically,</a:t>
            </a:r>
            <a:r>
              <a:rPr lang="en-US" baseline="0" dirty="0"/>
              <a:t> making it more accessible across industries and scenarios. </a:t>
            </a:r>
            <a:r>
              <a:rPr lang="en-US" dirty="0"/>
              <a:t>Our IoT preconfigured solutions aim to further amplify that momentum,</a:t>
            </a:r>
            <a:r>
              <a:rPr lang="en-US" baseline="0" dirty="0"/>
              <a:t> a</a:t>
            </a:r>
            <a:r>
              <a:rPr lang="en-US" dirty="0"/>
              <a:t>llowing companies to get to a working proof of concept in a fraction of the time than if they were building with individual components from scratch.</a:t>
            </a:r>
          </a:p>
          <a:p>
            <a:endParaRPr lang="en-US" dirty="0"/>
          </a:p>
          <a:p>
            <a:r>
              <a:rPr lang="en-US" dirty="0"/>
              <a:t>Finally, you can leverage full templates for web, mobile, containers, etc.--</a:t>
            </a:r>
            <a:r>
              <a:rPr lang="en-US" baseline="0" dirty="0"/>
              <a:t>both first and third party--</a:t>
            </a:r>
            <a:r>
              <a:rPr lang="en-US" dirty="0"/>
              <a:t>to get started in minutes rather than hours and days, through the Azure Marketplace. The screenshot here is our gallery of container templates, ranging from Docker to Mesosphere.</a:t>
            </a:r>
          </a:p>
        </p:txBody>
      </p:sp>
      <p:sp>
        <p:nvSpPr>
          <p:cNvPr id="4" name="Slide Number Placeholder 3"/>
          <p:cNvSpPr>
            <a:spLocks noGrp="1"/>
          </p:cNvSpPr>
          <p:nvPr>
            <p:ph type="sldNum" sz="quarter" idx="10"/>
          </p:nvPr>
        </p:nvSpPr>
        <p:spPr/>
        <p:txBody>
          <a:bodyPr/>
          <a:lstStyle/>
          <a:p>
            <a:fld id="{A15C472B-0BE7-420F-A37B-44BBF15E7929}" type="slidenum">
              <a:rPr lang="en-US" smtClean="0"/>
              <a:t>25</a:t>
            </a:fld>
            <a:endParaRPr lang="en-US" dirty="0"/>
          </a:p>
        </p:txBody>
      </p:sp>
    </p:spTree>
    <p:extLst>
      <p:ext uri="{BB962C8B-B14F-4D97-AF65-F5344CB8AC3E}">
        <p14:creationId xmlns:p14="http://schemas.microsoft.com/office/powerpoint/2010/main" val="4259716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9:49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6012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endParaRPr lang="en-US" dirty="0"/>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Consumer Channels and Central Marketing Group</a:t>
            </a:r>
          </a:p>
        </p:txBody>
      </p:sp>
    </p:spTree>
    <p:extLst>
      <p:ext uri="{BB962C8B-B14F-4D97-AF65-F5344CB8AC3E}">
        <p14:creationId xmlns:p14="http://schemas.microsoft.com/office/powerpoint/2010/main" val="2492975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dirty="0">
              <a:sym typeface="Calibri"/>
            </a:endParaRPr>
          </a:p>
        </p:txBody>
      </p:sp>
      <p:sp>
        <p:nvSpPr>
          <p:cNvPr id="383" name="Shape 38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29</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6254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Shape 10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2" name="Shape 10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1073" name="Shape 10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30</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58239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34</a:t>
            </a:fld>
            <a:endParaRPr lang="en-US" dirty="0"/>
          </a:p>
        </p:txBody>
      </p:sp>
    </p:spTree>
    <p:extLst>
      <p:ext uri="{BB962C8B-B14F-4D97-AF65-F5344CB8AC3E}">
        <p14:creationId xmlns:p14="http://schemas.microsoft.com/office/powerpoint/2010/main" val="499259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35</a:t>
            </a:fld>
            <a:endParaRPr lang="en-US" dirty="0"/>
          </a:p>
        </p:txBody>
      </p:sp>
    </p:spTree>
    <p:extLst>
      <p:ext uri="{BB962C8B-B14F-4D97-AF65-F5344CB8AC3E}">
        <p14:creationId xmlns:p14="http://schemas.microsoft.com/office/powerpoint/2010/main" val="2807550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334814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the 34 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6</a:t>
            </a:fld>
            <a:endParaRPr lang="en-US" dirty="0"/>
          </a:p>
        </p:txBody>
      </p:sp>
    </p:spTree>
    <p:extLst>
      <p:ext uri="{BB962C8B-B14F-4D97-AF65-F5344CB8AC3E}">
        <p14:creationId xmlns:p14="http://schemas.microsoft.com/office/powerpoint/2010/main" val="183486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20913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8</a:t>
            </a:fld>
            <a:endParaRPr lang="en-US" dirty="0"/>
          </a:p>
        </p:txBody>
      </p:sp>
    </p:spTree>
    <p:extLst>
      <p:ext uri="{BB962C8B-B14F-4D97-AF65-F5344CB8AC3E}">
        <p14:creationId xmlns:p14="http://schemas.microsoft.com/office/powerpoint/2010/main" val="51408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9:49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21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dirty="0"/>
          </a:p>
        </p:txBody>
      </p:sp>
      <p:sp>
        <p:nvSpPr>
          <p:cNvPr id="16" name="Date Placeholder 15"/>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53B4A1-23F0-4EA8-922A-C21006FB5A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8321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6590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 y="674688"/>
            <a:ext cx="5997575" cy="3373437"/>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DC26E0CF-778A-4965-89A5-8F8675AC4802}" type="datetime1">
              <a:rPr lang="en-US" smtClean="0">
                <a:solidFill>
                  <a:prstClr val="black"/>
                </a:solidFill>
              </a:rPr>
              <a:pPr/>
              <a:t>11/14/2016</a:t>
            </a:fld>
            <a:endParaRPr lang="en-US" dirty="0">
              <a:solidFill>
                <a:prstClr val="black"/>
              </a:solidFill>
            </a:endParaRPr>
          </a:p>
        </p:txBody>
      </p:sp>
      <p:sp>
        <p:nvSpPr>
          <p:cNvPr id="6" name="Footer Placeholder 5"/>
          <p:cNvSpPr>
            <a:spLocks noGrp="1"/>
          </p:cNvSpPr>
          <p:nvPr>
            <p:ph type="ftr" sz="quarter" idx="11"/>
          </p:nvPr>
        </p:nvSpPr>
        <p:spPr/>
        <p:txBody>
          <a:body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8" name="Header Placeholder 7"/>
          <p:cNvSpPr>
            <a:spLocks noGrp="1"/>
          </p:cNvSpPr>
          <p:nvPr>
            <p:ph type="hdr" sz="quarter" idx="13"/>
          </p:nvPr>
        </p:nvSpPr>
        <p:spPr/>
        <p:txBody>
          <a:bodyPr/>
          <a:lstStyle/>
          <a:p>
            <a:endParaRPr lang="en-US" dirty="0">
              <a:solidFill>
                <a:prstClr val="black"/>
              </a:solidFill>
            </a:endParaRPr>
          </a:p>
        </p:txBody>
      </p:sp>
    </p:spTree>
    <p:extLst>
      <p:ext uri="{BB962C8B-B14F-4D97-AF65-F5344CB8AC3E}">
        <p14:creationId xmlns:p14="http://schemas.microsoft.com/office/powerpoint/2010/main" val="110873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7375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315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6875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132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12042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6980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7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7419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29211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8384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129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169233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96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236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84152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652373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6063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1528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004172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00693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1809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8344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60034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6797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476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492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5770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0492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01606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48860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53164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3302721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011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9464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5374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6950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8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2661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36734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872434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81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4175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706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0171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0577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43855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0943963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g"/><Relationship Id="rId18" Type="http://schemas.openxmlformats.org/officeDocument/2006/relationships/image" Target="../media/image35.jpeg"/><Relationship Id="rId26" Type="http://schemas.openxmlformats.org/officeDocument/2006/relationships/image" Target="../media/image42.png"/><Relationship Id="rId3" Type="http://schemas.openxmlformats.org/officeDocument/2006/relationships/slideLayout" Target="../slideLayouts/slideLayout3.xml"/><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jpeg"/><Relationship Id="rId17" Type="http://schemas.openxmlformats.org/officeDocument/2006/relationships/image" Target="../media/image34.png"/><Relationship Id="rId25" Type="http://schemas.openxmlformats.org/officeDocument/2006/relationships/hyperlink" Target="http://www.asd.gov.au/infosec/irap/index.htm" TargetMode="External"/><Relationship Id="rId2" Type="http://schemas.openxmlformats.org/officeDocument/2006/relationships/tags" Target="../tags/tag1.xml"/><Relationship Id="rId16" Type="http://schemas.openxmlformats.org/officeDocument/2006/relationships/image" Target="../media/image33.jpeg"/><Relationship Id="rId20" Type="http://schemas.openxmlformats.org/officeDocument/2006/relationships/image" Target="../media/image37.jpeg"/><Relationship Id="rId29" Type="http://schemas.openxmlformats.org/officeDocument/2006/relationships/image" Target="../media/image44.jpeg"/><Relationship Id="rId1" Type="http://schemas.openxmlformats.org/officeDocument/2006/relationships/vmlDrawing" Target="../drawings/vmlDrawing1.vml"/><Relationship Id="rId6" Type="http://schemas.openxmlformats.org/officeDocument/2006/relationships/image" Target="../media/image23.emf"/><Relationship Id="rId11" Type="http://schemas.openxmlformats.org/officeDocument/2006/relationships/image" Target="../media/image28.png"/><Relationship Id="rId24" Type="http://schemas.openxmlformats.org/officeDocument/2006/relationships/image" Target="../media/image41.jpeg"/><Relationship Id="rId32" Type="http://schemas.openxmlformats.org/officeDocument/2006/relationships/image" Target="../media/image47.png"/><Relationship Id="rId5" Type="http://schemas.openxmlformats.org/officeDocument/2006/relationships/oleObject" Target="../embeddings/oleObject1.bin"/><Relationship Id="rId15" Type="http://schemas.openxmlformats.org/officeDocument/2006/relationships/image" Target="../media/image32.jpeg"/><Relationship Id="rId23" Type="http://schemas.openxmlformats.org/officeDocument/2006/relationships/image" Target="../media/image40.png"/><Relationship Id="rId28" Type="http://schemas.openxmlformats.org/officeDocument/2006/relationships/hyperlink" Target="https://www.fisc.or.jp/" TargetMode="External"/><Relationship Id="rId10" Type="http://schemas.openxmlformats.org/officeDocument/2006/relationships/image" Target="../media/image27.png"/><Relationship Id="rId19" Type="http://schemas.openxmlformats.org/officeDocument/2006/relationships/image" Target="../media/image36.jpeg"/><Relationship Id="rId31" Type="http://schemas.openxmlformats.org/officeDocument/2006/relationships/image" Target="../media/image46.png"/><Relationship Id="rId4" Type="http://schemas.openxmlformats.org/officeDocument/2006/relationships/notesSlide" Target="../notesSlides/notesSlide10.xml"/><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3.jpeg"/><Relationship Id="rId30" Type="http://schemas.openxmlformats.org/officeDocument/2006/relationships/image" Target="../media/image4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84.png"/><Relationship Id="rId3" Type="http://schemas.openxmlformats.org/officeDocument/2006/relationships/image" Target="../media/image48.png"/><Relationship Id="rId21" Type="http://schemas.openxmlformats.org/officeDocument/2006/relationships/image" Target="../media/image66.jpeg"/><Relationship Id="rId34" Type="http://schemas.openxmlformats.org/officeDocument/2006/relationships/image" Target="../media/image79.png"/><Relationship Id="rId42" Type="http://schemas.openxmlformats.org/officeDocument/2006/relationships/image" Target="../media/image87.png"/><Relationship Id="rId47" Type="http://schemas.openxmlformats.org/officeDocument/2006/relationships/image" Target="../media/image92.png"/><Relationship Id="rId50" Type="http://schemas.openxmlformats.org/officeDocument/2006/relationships/image" Target="../media/image95.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jpe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emf"/><Relationship Id="rId2" Type="http://schemas.openxmlformats.org/officeDocument/2006/relationships/notesSlide" Target="../notesSlides/notesSlide17.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41" Type="http://schemas.openxmlformats.org/officeDocument/2006/relationships/image" Target="../media/image86.png"/><Relationship Id="rId1" Type="http://schemas.openxmlformats.org/officeDocument/2006/relationships/slideLayout" Target="../slideLayouts/slideLayout11.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jp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10" Type="http://schemas.openxmlformats.org/officeDocument/2006/relationships/image" Target="../media/image55.emf"/><Relationship Id="rId19" Type="http://schemas.openxmlformats.org/officeDocument/2006/relationships/image" Target="../media/image64.png"/><Relationship Id="rId31" Type="http://schemas.openxmlformats.org/officeDocument/2006/relationships/image" Target="../media/image76.png"/><Relationship Id="rId44" Type="http://schemas.openxmlformats.org/officeDocument/2006/relationships/image" Target="../media/image89.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jpg"/><Relationship Id="rId8"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26" Type="http://schemas.openxmlformats.org/officeDocument/2006/relationships/image" Target="../media/image118.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7.png"/><Relationship Id="rId2" Type="http://schemas.openxmlformats.org/officeDocument/2006/relationships/notesSlide" Target="../notesSlides/notesSlide19.xml"/><Relationship Id="rId16" Type="http://schemas.openxmlformats.org/officeDocument/2006/relationships/image" Target="../media/image109.png"/><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slideLayout" Target="../slideLayouts/slideLayout11.xml"/><Relationship Id="rId6" Type="http://schemas.openxmlformats.org/officeDocument/2006/relationships/image" Target="../media/image99.png"/><Relationship Id="rId11" Type="http://schemas.openxmlformats.org/officeDocument/2006/relationships/image" Target="../media/image104.png"/><Relationship Id="rId24" Type="http://schemas.openxmlformats.org/officeDocument/2006/relationships/image" Target="../media/image76.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0.png"/><Relationship Id="rId10" Type="http://schemas.openxmlformats.org/officeDocument/2006/relationships/image" Target="../media/image103.png"/><Relationship Id="rId19" Type="http://schemas.openxmlformats.org/officeDocument/2006/relationships/image" Target="../media/image112.png"/><Relationship Id="rId31" Type="http://schemas.openxmlformats.org/officeDocument/2006/relationships/image" Target="../media/image12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22.xml.rels><?xml version="1.0" encoding="UTF-8" standalone="yes"?>
<Relationships xmlns="http://schemas.openxmlformats.org/package/2006/relationships"><Relationship Id="rId8" Type="http://schemas.openxmlformats.org/officeDocument/2006/relationships/image" Target="../media/image129.jpg"/><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jpeg"/><Relationship Id="rId3" Type="http://schemas.openxmlformats.org/officeDocument/2006/relationships/image" Target="../media/image124.jpg"/><Relationship Id="rId21" Type="http://schemas.openxmlformats.org/officeDocument/2006/relationships/image" Target="../media/image142.jpeg"/><Relationship Id="rId34" Type="http://schemas.openxmlformats.org/officeDocument/2006/relationships/image" Target="../media/image155.png"/><Relationship Id="rId7" Type="http://schemas.openxmlformats.org/officeDocument/2006/relationships/image" Target="../media/image128.png"/><Relationship Id="rId12" Type="http://schemas.openxmlformats.org/officeDocument/2006/relationships/image" Target="../media/image133.emf"/><Relationship Id="rId17" Type="http://schemas.openxmlformats.org/officeDocument/2006/relationships/image" Target="../media/image138.png"/><Relationship Id="rId25" Type="http://schemas.openxmlformats.org/officeDocument/2006/relationships/image" Target="../media/image146.jpeg"/><Relationship Id="rId33" Type="http://schemas.openxmlformats.org/officeDocument/2006/relationships/image" Target="../media/image154.png"/><Relationship Id="rId2" Type="http://schemas.openxmlformats.org/officeDocument/2006/relationships/notesSlide" Target="../notesSlides/notesSlide20.xml"/><Relationship Id="rId16" Type="http://schemas.openxmlformats.org/officeDocument/2006/relationships/image" Target="../media/image137.png"/><Relationship Id="rId20" Type="http://schemas.openxmlformats.org/officeDocument/2006/relationships/image" Target="../media/image141.png"/><Relationship Id="rId29" Type="http://schemas.openxmlformats.org/officeDocument/2006/relationships/image" Target="../media/image150.jpeg"/><Relationship Id="rId1" Type="http://schemas.openxmlformats.org/officeDocument/2006/relationships/slideLayout" Target="../slideLayouts/slideLayout3.xml"/><Relationship Id="rId6" Type="http://schemas.openxmlformats.org/officeDocument/2006/relationships/image" Target="../media/image127.jpg"/><Relationship Id="rId11" Type="http://schemas.openxmlformats.org/officeDocument/2006/relationships/image" Target="../media/image132.png"/><Relationship Id="rId24" Type="http://schemas.openxmlformats.org/officeDocument/2006/relationships/image" Target="../media/image145.jpeg"/><Relationship Id="rId32" Type="http://schemas.openxmlformats.org/officeDocument/2006/relationships/image" Target="../media/image153.jpeg"/><Relationship Id="rId5" Type="http://schemas.openxmlformats.org/officeDocument/2006/relationships/image" Target="../media/image126.PNG"/><Relationship Id="rId15" Type="http://schemas.openxmlformats.org/officeDocument/2006/relationships/image" Target="../media/image136.png"/><Relationship Id="rId23" Type="http://schemas.openxmlformats.org/officeDocument/2006/relationships/image" Target="../media/image144.png"/><Relationship Id="rId28" Type="http://schemas.openxmlformats.org/officeDocument/2006/relationships/image" Target="../media/image149.png"/><Relationship Id="rId10" Type="http://schemas.openxmlformats.org/officeDocument/2006/relationships/image" Target="../media/image131.jpeg"/><Relationship Id="rId19" Type="http://schemas.openxmlformats.org/officeDocument/2006/relationships/image" Target="../media/image140.png"/><Relationship Id="rId31" Type="http://schemas.openxmlformats.org/officeDocument/2006/relationships/image" Target="../media/image152.png"/><Relationship Id="rId4" Type="http://schemas.openxmlformats.org/officeDocument/2006/relationships/image" Target="../media/image125.png"/><Relationship Id="rId9" Type="http://schemas.openxmlformats.org/officeDocument/2006/relationships/image" Target="../media/image130.jpg"/><Relationship Id="rId14" Type="http://schemas.openxmlformats.org/officeDocument/2006/relationships/image" Target="../media/image135.emf"/><Relationship Id="rId22" Type="http://schemas.openxmlformats.org/officeDocument/2006/relationships/image" Target="../media/image143.jpg"/><Relationship Id="rId27" Type="http://schemas.openxmlformats.org/officeDocument/2006/relationships/image" Target="../media/image148.png"/><Relationship Id="rId30" Type="http://schemas.openxmlformats.org/officeDocument/2006/relationships/image" Target="../media/image151.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jpeg"/><Relationship Id="rId39" Type="http://schemas.openxmlformats.org/officeDocument/2006/relationships/image" Target="../media/image192.png"/><Relationship Id="rId3" Type="http://schemas.openxmlformats.org/officeDocument/2006/relationships/image" Target="../media/image156.jpeg"/><Relationship Id="rId21" Type="http://schemas.openxmlformats.org/officeDocument/2006/relationships/image" Target="../media/image174.png"/><Relationship Id="rId34" Type="http://schemas.openxmlformats.org/officeDocument/2006/relationships/image" Target="../media/image187.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191.png"/><Relationship Id="rId2" Type="http://schemas.openxmlformats.org/officeDocument/2006/relationships/notesSlide" Target="../notesSlides/notesSlide22.xml"/><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2.png"/><Relationship Id="rId41" Type="http://schemas.openxmlformats.org/officeDocument/2006/relationships/image" Target="../media/image194.png"/><Relationship Id="rId1" Type="http://schemas.openxmlformats.org/officeDocument/2006/relationships/slideLayout" Target="../slideLayouts/slideLayout18.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0.png"/><Relationship Id="rId40" Type="http://schemas.openxmlformats.org/officeDocument/2006/relationships/image" Target="../media/image193.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63.png"/><Relationship Id="rId19" Type="http://schemas.openxmlformats.org/officeDocument/2006/relationships/image" Target="../media/image172.png"/><Relationship Id="rId31" Type="http://schemas.openxmlformats.org/officeDocument/2006/relationships/image" Target="../media/image18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s>
</file>

<file path=ppt/slides/_rels/slide2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96.png"/></Relationships>
</file>

<file path=ppt/slides/_rels/slide26.xml.rels><?xml version="1.0" encoding="UTF-8" standalone="yes"?>
<Relationships xmlns="http://schemas.openxmlformats.org/package/2006/relationships"><Relationship Id="rId8" Type="http://schemas.openxmlformats.org/officeDocument/2006/relationships/image" Target="../media/image202.tiff"/><Relationship Id="rId3" Type="http://schemas.microsoft.com/office/2007/relationships/hdphoto" Target="../media/hdphoto1.wdp"/><Relationship Id="rId7" Type="http://schemas.openxmlformats.org/officeDocument/2006/relationships/image" Target="../media/image201.tiff"/><Relationship Id="rId2" Type="http://schemas.openxmlformats.org/officeDocument/2006/relationships/image" Target="../media/image197.png"/><Relationship Id="rId1" Type="http://schemas.openxmlformats.org/officeDocument/2006/relationships/slideLayout" Target="../slideLayouts/slideLayout7.xml"/><Relationship Id="rId6" Type="http://schemas.openxmlformats.org/officeDocument/2006/relationships/image" Target="../media/image200.tiff"/><Relationship Id="rId11" Type="http://schemas.openxmlformats.org/officeDocument/2006/relationships/image" Target="../media/image205.tiff"/><Relationship Id="rId5" Type="http://schemas.openxmlformats.org/officeDocument/2006/relationships/image" Target="../media/image199.tiff"/><Relationship Id="rId10" Type="http://schemas.openxmlformats.org/officeDocument/2006/relationships/image" Target="../media/image204.tiff"/><Relationship Id="rId4" Type="http://schemas.openxmlformats.org/officeDocument/2006/relationships/image" Target="../media/image198.png"/><Relationship Id="rId9" Type="http://schemas.openxmlformats.org/officeDocument/2006/relationships/image" Target="../media/image203.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and Office 365 DevCamp - Overview</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747377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lstStyle/>
          <a:p>
            <a:r>
              <a:rPr lang="en-US" dirty="0"/>
              <a:t>Trusted Cloud principles</a:t>
            </a:r>
          </a:p>
        </p:txBody>
      </p:sp>
      <p:sp>
        <p:nvSpPr>
          <p:cNvPr id="4" name="Text Placeholder 3"/>
          <p:cNvSpPr>
            <a:spLocks noGrp="1"/>
          </p:cNvSpPr>
          <p:nvPr>
            <p:ph type="body" sz="quarter" idx="10"/>
          </p:nvPr>
        </p:nvSpPr>
        <p:spPr/>
        <p:txBody>
          <a:bodyPr/>
          <a:lstStyle/>
          <a:p>
            <a:pPr lvl="0"/>
            <a:r>
              <a:rPr lang="en-US" dirty="0"/>
              <a:t>Commitment to principles worthy of your organization’s trust </a:t>
            </a:r>
          </a:p>
        </p:txBody>
      </p:sp>
      <p:grpSp>
        <p:nvGrpSpPr>
          <p:cNvPr id="3" name="Group 2"/>
          <p:cNvGrpSpPr/>
          <p:nvPr/>
        </p:nvGrpSpPr>
        <p:grpSpPr>
          <a:xfrm>
            <a:off x="3299620" y="2756682"/>
            <a:ext cx="2806350" cy="3593180"/>
            <a:chOff x="3365784" y="2811462"/>
            <a:chExt cx="2862623" cy="3665231"/>
          </a:xfrm>
        </p:grpSpPr>
        <p:sp>
          <p:nvSpPr>
            <p:cNvPr id="6" name="Rectangle 5"/>
            <p:cNvSpPr/>
            <p:nvPr/>
          </p:nvSpPr>
          <p:spPr bwMode="auto">
            <a:xfrm>
              <a:off x="3365784" y="5137663"/>
              <a:ext cx="2862623" cy="13390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provide you with control over your data to help keep it private.</a:t>
              </a:r>
            </a:p>
            <a:p>
              <a:pPr defTabSz="896043">
                <a:defRPr/>
              </a:pPr>
              <a:endParaRPr lang="en-US" dirty="0"/>
            </a:p>
          </p:txBody>
        </p:sp>
        <p:sp>
          <p:nvSpPr>
            <p:cNvPr id="53" name="Rectangle 52"/>
            <p:cNvSpPr/>
            <p:nvPr/>
          </p:nvSpPr>
          <p:spPr bwMode="auto">
            <a:xfrm>
              <a:off x="3365784" y="2811462"/>
              <a:ext cx="2862623" cy="233277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Privacy &amp; control</a:t>
              </a:r>
            </a:p>
          </p:txBody>
        </p:sp>
        <p:sp>
          <p:nvSpPr>
            <p:cNvPr id="37" name="Freeform 164"/>
            <p:cNvSpPr>
              <a:spLocks noEditPoints="1"/>
            </p:cNvSpPr>
            <p:nvPr/>
          </p:nvSpPr>
          <p:spPr bwMode="black">
            <a:xfrm>
              <a:off x="4381120" y="3579518"/>
              <a:ext cx="793919" cy="1100694"/>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7" tIns="40344" rIns="80687" bIns="40344" numCol="1" anchor="t" anchorCtr="0" compatLnSpc="1">
              <a:prstTxWarp prst="textNoShape">
                <a:avLst/>
              </a:prstTxWarp>
            </a:bodyPr>
            <a:lstStyle/>
            <a:p>
              <a:pPr defTabSz="914367">
                <a:defRPr/>
              </a:pPr>
              <a:endParaRPr lang="en-US" sz="1568" dirty="0">
                <a:solidFill>
                  <a:schemeClr val="bg1"/>
                </a:solidFill>
                <a:latin typeface="Segoe UI"/>
              </a:endParaRPr>
            </a:p>
          </p:txBody>
        </p:sp>
      </p:grpSp>
      <p:grpSp>
        <p:nvGrpSpPr>
          <p:cNvPr id="2" name="Group 1"/>
          <p:cNvGrpSpPr/>
          <p:nvPr/>
        </p:nvGrpSpPr>
        <p:grpSpPr>
          <a:xfrm>
            <a:off x="457060" y="2756682"/>
            <a:ext cx="2806350" cy="3593180"/>
            <a:chOff x="466225" y="2811462"/>
            <a:chExt cx="2862623" cy="3665231"/>
          </a:xfrm>
        </p:grpSpPr>
        <p:sp>
          <p:nvSpPr>
            <p:cNvPr id="5" name="Rectangle 4"/>
            <p:cNvSpPr/>
            <p:nvPr/>
          </p:nvSpPr>
          <p:spPr bwMode="auto">
            <a:xfrm>
              <a:off x="466225"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implement strong security measures to safeguard your data.</a:t>
              </a:r>
            </a:p>
          </p:txBody>
        </p:sp>
        <p:sp>
          <p:nvSpPr>
            <p:cNvPr id="64" name="Rectangle 63"/>
            <p:cNvSpPr/>
            <p:nvPr/>
          </p:nvSpPr>
          <p:spPr bwMode="auto">
            <a:xfrm>
              <a:off x="466225" y="2811462"/>
              <a:ext cx="2862623" cy="2332772"/>
            </a:xfrm>
            <a:prstGeom prst="rect">
              <a:avLst/>
            </a:prstGeom>
            <a:solidFill>
              <a:schemeClr val="accent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gradFill>
                    <a:gsLst>
                      <a:gs pos="13274">
                        <a:srgbClr val="FFFFFF"/>
                      </a:gs>
                      <a:gs pos="54000">
                        <a:srgbClr val="FFFFFF"/>
                      </a:gs>
                    </a:gsLst>
                    <a:lin ang="5400000" scaled="1"/>
                  </a:gradFill>
                  <a:latin typeface="Segoe UI Semibold" panose="020B0702040204020203" pitchFamily="34" charset="0"/>
                  <a:cs typeface="Segoe UI Semibold" panose="020B0702040204020203" pitchFamily="34" charset="0"/>
                </a:rPr>
                <a:t> Security</a:t>
              </a:r>
            </a:p>
          </p:txBody>
        </p:sp>
        <p:sp>
          <p:nvSpPr>
            <p:cNvPr id="48" name="Freeform 9"/>
            <p:cNvSpPr>
              <a:spLocks noChangeAspect="1" noEditPoints="1"/>
            </p:cNvSpPr>
            <p:nvPr/>
          </p:nvSpPr>
          <p:spPr bwMode="auto">
            <a:xfrm>
              <a:off x="1535620" y="3597283"/>
              <a:ext cx="702612" cy="1012236"/>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extLst/>
          </p:spPr>
          <p:txBody>
            <a:bodyPr vert="horz" wrap="square" lIns="89642" tIns="89642" rIns="89642" bIns="268927" numCol="1" anchor="b" anchorCtr="0" compatLnSpc="1">
              <a:prstTxWarp prst="textNoShape">
                <a:avLst/>
              </a:prstTxWarp>
            </a:bodyPr>
            <a:lstStyle/>
            <a:p>
              <a:pPr defTabSz="914367">
                <a:defRPr/>
              </a:pPr>
              <a:endParaRPr lang="en-US" sz="1765" dirty="0">
                <a:solidFill>
                  <a:srgbClr val="000000"/>
                </a:solidFill>
                <a:latin typeface="Segoe UI"/>
              </a:endParaRPr>
            </a:p>
          </p:txBody>
        </p:sp>
      </p:grpSp>
      <p:grpSp>
        <p:nvGrpSpPr>
          <p:cNvPr id="9" name="Group 8"/>
          <p:cNvGrpSpPr/>
          <p:nvPr/>
        </p:nvGrpSpPr>
        <p:grpSpPr>
          <a:xfrm>
            <a:off x="6142345" y="2756682"/>
            <a:ext cx="2808350" cy="3593180"/>
            <a:chOff x="6265511" y="2811462"/>
            <a:chExt cx="2864663" cy="3665231"/>
          </a:xfrm>
        </p:grpSpPr>
        <p:sp>
          <p:nvSpPr>
            <p:cNvPr id="7" name="Rectangle 6"/>
            <p:cNvSpPr/>
            <p:nvPr/>
          </p:nvSpPr>
          <p:spPr bwMode="auto">
            <a:xfrm>
              <a:off x="6265511"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help you meet your specific compliance needs.</a:t>
              </a:r>
            </a:p>
          </p:txBody>
        </p:sp>
        <p:sp>
          <p:nvSpPr>
            <p:cNvPr id="73" name="Rectangle 72"/>
            <p:cNvSpPr/>
            <p:nvPr/>
          </p:nvSpPr>
          <p:spPr bwMode="auto">
            <a:xfrm>
              <a:off x="6265511" y="2811462"/>
              <a:ext cx="2864663" cy="23327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Compliance</a:t>
              </a:r>
            </a:p>
          </p:txBody>
        </p:sp>
        <p:grpSp>
          <p:nvGrpSpPr>
            <p:cNvPr id="31" name="Group 30"/>
            <p:cNvGrpSpPr/>
            <p:nvPr/>
          </p:nvGrpSpPr>
          <p:grpSpPr>
            <a:xfrm>
              <a:off x="7213433" y="3556923"/>
              <a:ext cx="1125349" cy="1125349"/>
              <a:chOff x="-4237038" y="3530600"/>
              <a:chExt cx="4568826" cy="4568825"/>
            </a:xfrm>
            <a:solidFill>
              <a:schemeClr val="bg1"/>
            </a:solidFill>
          </p:grpSpPr>
          <p:sp>
            <p:nvSpPr>
              <p:cNvPr id="19" name="Freeform 13"/>
              <p:cNvSpPr>
                <a:spLocks/>
              </p:cNvSpPr>
              <p:nvPr/>
            </p:nvSpPr>
            <p:spPr bwMode="auto">
              <a:xfrm>
                <a:off x="-4237038" y="3530600"/>
                <a:ext cx="3424238" cy="4568825"/>
              </a:xfrm>
              <a:custGeom>
                <a:avLst/>
                <a:gdLst>
                  <a:gd name="T0" fmla="*/ 2889 w 4313"/>
                  <a:gd name="T1" fmla="*/ 2 h 5757"/>
                  <a:gd name="T2" fmla="*/ 3014 w 4313"/>
                  <a:gd name="T3" fmla="*/ 16 h 5757"/>
                  <a:gd name="T4" fmla="*/ 3128 w 4313"/>
                  <a:gd name="T5" fmla="*/ 56 h 5757"/>
                  <a:gd name="T6" fmla="*/ 3229 w 4313"/>
                  <a:gd name="T7" fmla="*/ 126 h 5757"/>
                  <a:gd name="T8" fmla="*/ 4173 w 4313"/>
                  <a:gd name="T9" fmla="*/ 1152 h 5757"/>
                  <a:gd name="T10" fmla="*/ 4248 w 4313"/>
                  <a:gd name="T11" fmla="*/ 1254 h 5757"/>
                  <a:gd name="T12" fmla="*/ 4296 w 4313"/>
                  <a:gd name="T13" fmla="*/ 1367 h 5757"/>
                  <a:gd name="T14" fmla="*/ 4313 w 4313"/>
                  <a:gd name="T15" fmla="*/ 1493 h 5757"/>
                  <a:gd name="T16" fmla="*/ 4313 w 4313"/>
                  <a:gd name="T17" fmla="*/ 2570 h 5757"/>
                  <a:gd name="T18" fmla="*/ 4310 w 4313"/>
                  <a:gd name="T19" fmla="*/ 2589 h 5757"/>
                  <a:gd name="T20" fmla="*/ 4104 w 4313"/>
                  <a:gd name="T21" fmla="*/ 2612 h 5757"/>
                  <a:gd name="T22" fmla="*/ 3995 w 4313"/>
                  <a:gd name="T23" fmla="*/ 2556 h 5757"/>
                  <a:gd name="T24" fmla="*/ 3997 w 4313"/>
                  <a:gd name="T25" fmla="*/ 1531 h 5757"/>
                  <a:gd name="T26" fmla="*/ 3990 w 4313"/>
                  <a:gd name="T27" fmla="*/ 1484 h 5757"/>
                  <a:gd name="T28" fmla="*/ 3966 w 4313"/>
                  <a:gd name="T29" fmla="*/ 1460 h 5757"/>
                  <a:gd name="T30" fmla="*/ 3917 w 4313"/>
                  <a:gd name="T31" fmla="*/ 1453 h 5757"/>
                  <a:gd name="T32" fmla="*/ 3117 w 4313"/>
                  <a:gd name="T33" fmla="*/ 1454 h 5757"/>
                  <a:gd name="T34" fmla="*/ 3027 w 4313"/>
                  <a:gd name="T35" fmla="*/ 1444 h 5757"/>
                  <a:gd name="T36" fmla="*/ 2960 w 4313"/>
                  <a:gd name="T37" fmla="*/ 1413 h 5757"/>
                  <a:gd name="T38" fmla="*/ 2918 w 4313"/>
                  <a:gd name="T39" fmla="*/ 1358 h 5757"/>
                  <a:gd name="T40" fmla="*/ 2897 w 4313"/>
                  <a:gd name="T41" fmla="*/ 1280 h 5757"/>
                  <a:gd name="T42" fmla="*/ 2894 w 4313"/>
                  <a:gd name="T43" fmla="*/ 412 h 5757"/>
                  <a:gd name="T44" fmla="*/ 2899 w 4313"/>
                  <a:gd name="T45" fmla="*/ 357 h 5757"/>
                  <a:gd name="T46" fmla="*/ 2627 w 4313"/>
                  <a:gd name="T47" fmla="*/ 322 h 5757"/>
                  <a:gd name="T48" fmla="*/ 496 w 4313"/>
                  <a:gd name="T49" fmla="*/ 323 h 5757"/>
                  <a:gd name="T50" fmla="*/ 417 w 4313"/>
                  <a:gd name="T51" fmla="*/ 337 h 5757"/>
                  <a:gd name="T52" fmla="*/ 363 w 4313"/>
                  <a:gd name="T53" fmla="*/ 374 h 5757"/>
                  <a:gd name="T54" fmla="*/ 330 w 4313"/>
                  <a:gd name="T55" fmla="*/ 430 h 5757"/>
                  <a:gd name="T56" fmla="*/ 318 w 4313"/>
                  <a:gd name="T57" fmla="*/ 510 h 5757"/>
                  <a:gd name="T58" fmla="*/ 318 w 4313"/>
                  <a:gd name="T59" fmla="*/ 4542 h 5757"/>
                  <a:gd name="T60" fmla="*/ 321 w 4313"/>
                  <a:gd name="T61" fmla="*/ 5275 h 5757"/>
                  <a:gd name="T62" fmla="*/ 339 w 4313"/>
                  <a:gd name="T63" fmla="*/ 5350 h 5757"/>
                  <a:gd name="T64" fmla="*/ 377 w 4313"/>
                  <a:gd name="T65" fmla="*/ 5401 h 5757"/>
                  <a:gd name="T66" fmla="*/ 440 w 4313"/>
                  <a:gd name="T67" fmla="*/ 5429 h 5757"/>
                  <a:gd name="T68" fmla="*/ 531 w 4313"/>
                  <a:gd name="T69" fmla="*/ 5438 h 5757"/>
                  <a:gd name="T70" fmla="*/ 2943 w 4313"/>
                  <a:gd name="T71" fmla="*/ 5439 h 5757"/>
                  <a:gd name="T72" fmla="*/ 2995 w 4313"/>
                  <a:gd name="T73" fmla="*/ 5464 h 5757"/>
                  <a:gd name="T74" fmla="*/ 3089 w 4313"/>
                  <a:gd name="T75" fmla="*/ 5562 h 5757"/>
                  <a:gd name="T76" fmla="*/ 3234 w 4313"/>
                  <a:gd name="T77" fmla="*/ 5705 h 5757"/>
                  <a:gd name="T78" fmla="*/ 3257 w 4313"/>
                  <a:gd name="T79" fmla="*/ 5727 h 5757"/>
                  <a:gd name="T80" fmla="*/ 3290 w 4313"/>
                  <a:gd name="T81" fmla="*/ 5757 h 5757"/>
                  <a:gd name="T82" fmla="*/ 3039 w 4313"/>
                  <a:gd name="T83" fmla="*/ 5757 h 5757"/>
                  <a:gd name="T84" fmla="*/ 506 w 4313"/>
                  <a:gd name="T85" fmla="*/ 5757 h 5757"/>
                  <a:gd name="T86" fmla="*/ 363 w 4313"/>
                  <a:gd name="T87" fmla="*/ 5740 h 5757"/>
                  <a:gd name="T88" fmla="*/ 237 w 4313"/>
                  <a:gd name="T89" fmla="*/ 5692 h 5757"/>
                  <a:gd name="T90" fmla="*/ 136 w 4313"/>
                  <a:gd name="T91" fmla="*/ 5616 h 5757"/>
                  <a:gd name="T92" fmla="*/ 61 w 4313"/>
                  <a:gd name="T93" fmla="*/ 5511 h 5757"/>
                  <a:gd name="T94" fmla="*/ 12 w 4313"/>
                  <a:gd name="T95" fmla="*/ 5380 h 5757"/>
                  <a:gd name="T96" fmla="*/ 2 w 4313"/>
                  <a:gd name="T97" fmla="*/ 5294 h 5757"/>
                  <a:gd name="T98" fmla="*/ 0 w 4313"/>
                  <a:gd name="T99" fmla="*/ 498 h 5757"/>
                  <a:gd name="T100" fmla="*/ 16 w 4313"/>
                  <a:gd name="T101" fmla="*/ 362 h 5757"/>
                  <a:gd name="T102" fmla="*/ 65 w 4313"/>
                  <a:gd name="T103" fmla="*/ 241 h 5757"/>
                  <a:gd name="T104" fmla="*/ 138 w 4313"/>
                  <a:gd name="T105" fmla="*/ 142 h 5757"/>
                  <a:gd name="T106" fmla="*/ 237 w 4313"/>
                  <a:gd name="T107" fmla="*/ 67 h 5757"/>
                  <a:gd name="T108" fmla="*/ 358 w 4313"/>
                  <a:gd name="T109" fmla="*/ 18 h 5757"/>
                  <a:gd name="T110" fmla="*/ 496 w 4313"/>
                  <a:gd name="T111" fmla="*/ 2 h 5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13" h="5757">
                    <a:moveTo>
                      <a:pt x="1693" y="0"/>
                    </a:moveTo>
                    <a:lnTo>
                      <a:pt x="2889" y="2"/>
                    </a:lnTo>
                    <a:lnTo>
                      <a:pt x="2953" y="6"/>
                    </a:lnTo>
                    <a:lnTo>
                      <a:pt x="3014" y="16"/>
                    </a:lnTo>
                    <a:lnTo>
                      <a:pt x="3074" y="32"/>
                    </a:lnTo>
                    <a:lnTo>
                      <a:pt x="3128" y="56"/>
                    </a:lnTo>
                    <a:lnTo>
                      <a:pt x="3180" y="88"/>
                    </a:lnTo>
                    <a:lnTo>
                      <a:pt x="3229" y="126"/>
                    </a:lnTo>
                    <a:lnTo>
                      <a:pt x="3276" y="170"/>
                    </a:lnTo>
                    <a:lnTo>
                      <a:pt x="4173" y="1152"/>
                    </a:lnTo>
                    <a:lnTo>
                      <a:pt x="4215" y="1201"/>
                    </a:lnTo>
                    <a:lnTo>
                      <a:pt x="4248" y="1254"/>
                    </a:lnTo>
                    <a:lnTo>
                      <a:pt x="4276" y="1310"/>
                    </a:lnTo>
                    <a:lnTo>
                      <a:pt x="4296" y="1367"/>
                    </a:lnTo>
                    <a:lnTo>
                      <a:pt x="4310" y="1428"/>
                    </a:lnTo>
                    <a:lnTo>
                      <a:pt x="4313" y="1493"/>
                    </a:lnTo>
                    <a:lnTo>
                      <a:pt x="4313" y="2561"/>
                    </a:lnTo>
                    <a:lnTo>
                      <a:pt x="4313" y="2570"/>
                    </a:lnTo>
                    <a:lnTo>
                      <a:pt x="4311" y="2579"/>
                    </a:lnTo>
                    <a:lnTo>
                      <a:pt x="4310" y="2589"/>
                    </a:lnTo>
                    <a:lnTo>
                      <a:pt x="4207" y="2599"/>
                    </a:lnTo>
                    <a:lnTo>
                      <a:pt x="4104" y="2612"/>
                    </a:lnTo>
                    <a:lnTo>
                      <a:pt x="3995" y="2624"/>
                    </a:lnTo>
                    <a:lnTo>
                      <a:pt x="3995" y="2556"/>
                    </a:lnTo>
                    <a:lnTo>
                      <a:pt x="3995" y="2044"/>
                    </a:lnTo>
                    <a:lnTo>
                      <a:pt x="3997" y="1531"/>
                    </a:lnTo>
                    <a:lnTo>
                      <a:pt x="3995" y="1505"/>
                    </a:lnTo>
                    <a:lnTo>
                      <a:pt x="3990" y="1484"/>
                    </a:lnTo>
                    <a:lnTo>
                      <a:pt x="3980" y="1468"/>
                    </a:lnTo>
                    <a:lnTo>
                      <a:pt x="3966" y="1460"/>
                    </a:lnTo>
                    <a:lnTo>
                      <a:pt x="3945" y="1454"/>
                    </a:lnTo>
                    <a:lnTo>
                      <a:pt x="3917" y="1453"/>
                    </a:lnTo>
                    <a:lnTo>
                      <a:pt x="3517" y="1454"/>
                    </a:lnTo>
                    <a:lnTo>
                      <a:pt x="3117" y="1454"/>
                    </a:lnTo>
                    <a:lnTo>
                      <a:pt x="3069" y="1451"/>
                    </a:lnTo>
                    <a:lnTo>
                      <a:pt x="3027" y="1444"/>
                    </a:lnTo>
                    <a:lnTo>
                      <a:pt x="2992" y="1432"/>
                    </a:lnTo>
                    <a:lnTo>
                      <a:pt x="2960" y="1413"/>
                    </a:lnTo>
                    <a:lnTo>
                      <a:pt x="2938" y="1388"/>
                    </a:lnTo>
                    <a:lnTo>
                      <a:pt x="2918" y="1358"/>
                    </a:lnTo>
                    <a:lnTo>
                      <a:pt x="2904" y="1322"/>
                    </a:lnTo>
                    <a:lnTo>
                      <a:pt x="2897" y="1280"/>
                    </a:lnTo>
                    <a:lnTo>
                      <a:pt x="2894" y="1231"/>
                    </a:lnTo>
                    <a:lnTo>
                      <a:pt x="2894" y="412"/>
                    </a:lnTo>
                    <a:lnTo>
                      <a:pt x="2896" y="384"/>
                    </a:lnTo>
                    <a:lnTo>
                      <a:pt x="2899" y="357"/>
                    </a:lnTo>
                    <a:lnTo>
                      <a:pt x="2901" y="322"/>
                    </a:lnTo>
                    <a:lnTo>
                      <a:pt x="2627" y="322"/>
                    </a:lnTo>
                    <a:lnTo>
                      <a:pt x="548" y="322"/>
                    </a:lnTo>
                    <a:lnTo>
                      <a:pt x="496" y="323"/>
                    </a:lnTo>
                    <a:lnTo>
                      <a:pt x="454" y="327"/>
                    </a:lnTo>
                    <a:lnTo>
                      <a:pt x="417" y="337"/>
                    </a:lnTo>
                    <a:lnTo>
                      <a:pt x="387" y="353"/>
                    </a:lnTo>
                    <a:lnTo>
                      <a:pt x="363" y="374"/>
                    </a:lnTo>
                    <a:lnTo>
                      <a:pt x="344" y="398"/>
                    </a:lnTo>
                    <a:lnTo>
                      <a:pt x="330" y="430"/>
                    </a:lnTo>
                    <a:lnTo>
                      <a:pt x="321" y="468"/>
                    </a:lnTo>
                    <a:lnTo>
                      <a:pt x="318" y="510"/>
                    </a:lnTo>
                    <a:lnTo>
                      <a:pt x="318" y="1655"/>
                    </a:lnTo>
                    <a:lnTo>
                      <a:pt x="318" y="4542"/>
                    </a:lnTo>
                    <a:lnTo>
                      <a:pt x="318" y="5226"/>
                    </a:lnTo>
                    <a:lnTo>
                      <a:pt x="321" y="5275"/>
                    </a:lnTo>
                    <a:lnTo>
                      <a:pt x="326" y="5315"/>
                    </a:lnTo>
                    <a:lnTo>
                      <a:pt x="339" y="5350"/>
                    </a:lnTo>
                    <a:lnTo>
                      <a:pt x="354" y="5378"/>
                    </a:lnTo>
                    <a:lnTo>
                      <a:pt x="377" y="5401"/>
                    </a:lnTo>
                    <a:lnTo>
                      <a:pt x="405" y="5418"/>
                    </a:lnTo>
                    <a:lnTo>
                      <a:pt x="440" y="5429"/>
                    </a:lnTo>
                    <a:lnTo>
                      <a:pt x="482" y="5436"/>
                    </a:lnTo>
                    <a:lnTo>
                      <a:pt x="531" y="5438"/>
                    </a:lnTo>
                    <a:lnTo>
                      <a:pt x="2911" y="5436"/>
                    </a:lnTo>
                    <a:lnTo>
                      <a:pt x="2943" y="5439"/>
                    </a:lnTo>
                    <a:lnTo>
                      <a:pt x="2971" y="5448"/>
                    </a:lnTo>
                    <a:lnTo>
                      <a:pt x="2995" y="5464"/>
                    </a:lnTo>
                    <a:lnTo>
                      <a:pt x="3020" y="5486"/>
                    </a:lnTo>
                    <a:lnTo>
                      <a:pt x="3089" y="5562"/>
                    </a:lnTo>
                    <a:lnTo>
                      <a:pt x="3161" y="5633"/>
                    </a:lnTo>
                    <a:lnTo>
                      <a:pt x="3234" y="5705"/>
                    </a:lnTo>
                    <a:lnTo>
                      <a:pt x="3245" y="5715"/>
                    </a:lnTo>
                    <a:lnTo>
                      <a:pt x="3257" y="5727"/>
                    </a:lnTo>
                    <a:lnTo>
                      <a:pt x="3273" y="5741"/>
                    </a:lnTo>
                    <a:lnTo>
                      <a:pt x="3290" y="5757"/>
                    </a:lnTo>
                    <a:lnTo>
                      <a:pt x="3161" y="5757"/>
                    </a:lnTo>
                    <a:lnTo>
                      <a:pt x="3039" y="5757"/>
                    </a:lnTo>
                    <a:lnTo>
                      <a:pt x="2920" y="5757"/>
                    </a:lnTo>
                    <a:lnTo>
                      <a:pt x="506" y="5757"/>
                    </a:lnTo>
                    <a:lnTo>
                      <a:pt x="433" y="5752"/>
                    </a:lnTo>
                    <a:lnTo>
                      <a:pt x="363" y="5740"/>
                    </a:lnTo>
                    <a:lnTo>
                      <a:pt x="298" y="5720"/>
                    </a:lnTo>
                    <a:lnTo>
                      <a:pt x="237" y="5692"/>
                    </a:lnTo>
                    <a:lnTo>
                      <a:pt x="185" y="5658"/>
                    </a:lnTo>
                    <a:lnTo>
                      <a:pt x="136" y="5616"/>
                    </a:lnTo>
                    <a:lnTo>
                      <a:pt x="96" y="5565"/>
                    </a:lnTo>
                    <a:lnTo>
                      <a:pt x="61" y="5511"/>
                    </a:lnTo>
                    <a:lnTo>
                      <a:pt x="33" y="5448"/>
                    </a:lnTo>
                    <a:lnTo>
                      <a:pt x="12" y="5380"/>
                    </a:lnTo>
                    <a:lnTo>
                      <a:pt x="5" y="5338"/>
                    </a:lnTo>
                    <a:lnTo>
                      <a:pt x="2" y="5294"/>
                    </a:lnTo>
                    <a:lnTo>
                      <a:pt x="2" y="5253"/>
                    </a:lnTo>
                    <a:lnTo>
                      <a:pt x="0" y="498"/>
                    </a:lnTo>
                    <a:lnTo>
                      <a:pt x="3" y="428"/>
                    </a:lnTo>
                    <a:lnTo>
                      <a:pt x="16" y="362"/>
                    </a:lnTo>
                    <a:lnTo>
                      <a:pt x="37" y="299"/>
                    </a:lnTo>
                    <a:lnTo>
                      <a:pt x="65" y="241"/>
                    </a:lnTo>
                    <a:lnTo>
                      <a:pt x="98" y="189"/>
                    </a:lnTo>
                    <a:lnTo>
                      <a:pt x="138" y="142"/>
                    </a:lnTo>
                    <a:lnTo>
                      <a:pt x="185" y="100"/>
                    </a:lnTo>
                    <a:lnTo>
                      <a:pt x="237" y="67"/>
                    </a:lnTo>
                    <a:lnTo>
                      <a:pt x="295" y="39"/>
                    </a:lnTo>
                    <a:lnTo>
                      <a:pt x="358" y="18"/>
                    </a:lnTo>
                    <a:lnTo>
                      <a:pt x="426" y="6"/>
                    </a:lnTo>
                    <a:lnTo>
                      <a:pt x="496" y="2"/>
                    </a:lnTo>
                    <a:lnTo>
                      <a:pt x="169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0" name="Freeform 14"/>
              <p:cNvSpPr>
                <a:spLocks/>
              </p:cNvSpPr>
              <p:nvPr/>
            </p:nvSpPr>
            <p:spPr bwMode="auto">
              <a:xfrm>
                <a:off x="-3522663" y="5645150"/>
                <a:ext cx="2006600" cy="239713"/>
              </a:xfrm>
              <a:custGeom>
                <a:avLst/>
                <a:gdLst>
                  <a:gd name="T0" fmla="*/ 776 w 2527"/>
                  <a:gd name="T1" fmla="*/ 0 h 300"/>
                  <a:gd name="T2" fmla="*/ 2286 w 2527"/>
                  <a:gd name="T3" fmla="*/ 0 h 300"/>
                  <a:gd name="T4" fmla="*/ 2349 w 2527"/>
                  <a:gd name="T5" fmla="*/ 2 h 300"/>
                  <a:gd name="T6" fmla="*/ 2414 w 2527"/>
                  <a:gd name="T7" fmla="*/ 10 h 300"/>
                  <a:gd name="T8" fmla="*/ 2443 w 2527"/>
                  <a:gd name="T9" fmla="*/ 17 h 300"/>
                  <a:gd name="T10" fmla="*/ 2468 w 2527"/>
                  <a:gd name="T11" fmla="*/ 31 h 300"/>
                  <a:gd name="T12" fmla="*/ 2487 w 2527"/>
                  <a:gd name="T13" fmla="*/ 49 h 300"/>
                  <a:gd name="T14" fmla="*/ 2503 w 2527"/>
                  <a:gd name="T15" fmla="*/ 71 h 300"/>
                  <a:gd name="T16" fmla="*/ 2515 w 2527"/>
                  <a:gd name="T17" fmla="*/ 98 h 300"/>
                  <a:gd name="T18" fmla="*/ 2524 w 2527"/>
                  <a:gd name="T19" fmla="*/ 127 h 300"/>
                  <a:gd name="T20" fmla="*/ 2527 w 2527"/>
                  <a:gd name="T21" fmla="*/ 152 h 300"/>
                  <a:gd name="T22" fmla="*/ 2524 w 2527"/>
                  <a:gd name="T23" fmla="*/ 174 h 300"/>
                  <a:gd name="T24" fmla="*/ 2515 w 2527"/>
                  <a:gd name="T25" fmla="*/ 194 h 300"/>
                  <a:gd name="T26" fmla="*/ 2501 w 2527"/>
                  <a:gd name="T27" fmla="*/ 209 h 300"/>
                  <a:gd name="T28" fmla="*/ 2483 w 2527"/>
                  <a:gd name="T29" fmla="*/ 227 h 300"/>
                  <a:gd name="T30" fmla="*/ 2464 w 2527"/>
                  <a:gd name="T31" fmla="*/ 242 h 300"/>
                  <a:gd name="T32" fmla="*/ 2426 w 2527"/>
                  <a:gd name="T33" fmla="*/ 269 h 300"/>
                  <a:gd name="T34" fmla="*/ 2384 w 2527"/>
                  <a:gd name="T35" fmla="*/ 288 h 300"/>
                  <a:gd name="T36" fmla="*/ 2339 w 2527"/>
                  <a:gd name="T37" fmla="*/ 298 h 300"/>
                  <a:gd name="T38" fmla="*/ 2290 w 2527"/>
                  <a:gd name="T39" fmla="*/ 300 h 300"/>
                  <a:gd name="T40" fmla="*/ 1773 w 2527"/>
                  <a:gd name="T41" fmla="*/ 298 h 300"/>
                  <a:gd name="T42" fmla="*/ 1255 w 2527"/>
                  <a:gd name="T43" fmla="*/ 300 h 300"/>
                  <a:gd name="T44" fmla="*/ 1255 w 2527"/>
                  <a:gd name="T45" fmla="*/ 300 h 300"/>
                  <a:gd name="T46" fmla="*/ 186 w 2527"/>
                  <a:gd name="T47" fmla="*/ 300 h 300"/>
                  <a:gd name="T48" fmla="*/ 138 w 2527"/>
                  <a:gd name="T49" fmla="*/ 297 h 300"/>
                  <a:gd name="T50" fmla="*/ 96 w 2527"/>
                  <a:gd name="T51" fmla="*/ 284 h 300"/>
                  <a:gd name="T52" fmla="*/ 61 w 2527"/>
                  <a:gd name="T53" fmla="*/ 267 h 300"/>
                  <a:gd name="T54" fmla="*/ 33 w 2527"/>
                  <a:gd name="T55" fmla="*/ 242 h 300"/>
                  <a:gd name="T56" fmla="*/ 12 w 2527"/>
                  <a:gd name="T57" fmla="*/ 213 h 300"/>
                  <a:gd name="T58" fmla="*/ 1 w 2527"/>
                  <a:gd name="T59" fmla="*/ 180 h 300"/>
                  <a:gd name="T60" fmla="*/ 0 w 2527"/>
                  <a:gd name="T61" fmla="*/ 143 h 300"/>
                  <a:gd name="T62" fmla="*/ 8 w 2527"/>
                  <a:gd name="T63" fmla="*/ 103 h 300"/>
                  <a:gd name="T64" fmla="*/ 22 w 2527"/>
                  <a:gd name="T65" fmla="*/ 71 h 300"/>
                  <a:gd name="T66" fmla="*/ 43 w 2527"/>
                  <a:gd name="T67" fmla="*/ 47 h 300"/>
                  <a:gd name="T68" fmla="*/ 69 w 2527"/>
                  <a:gd name="T69" fmla="*/ 26 h 300"/>
                  <a:gd name="T70" fmla="*/ 101 w 2527"/>
                  <a:gd name="T71" fmla="*/ 12 h 300"/>
                  <a:gd name="T72" fmla="*/ 138 w 2527"/>
                  <a:gd name="T73" fmla="*/ 3 h 300"/>
                  <a:gd name="T74" fmla="*/ 183 w 2527"/>
                  <a:gd name="T75" fmla="*/ 0 h 300"/>
                  <a:gd name="T76" fmla="*/ 776 w 2527"/>
                  <a:gd name="T7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7" h="300">
                    <a:moveTo>
                      <a:pt x="776" y="0"/>
                    </a:moveTo>
                    <a:lnTo>
                      <a:pt x="2286" y="0"/>
                    </a:lnTo>
                    <a:lnTo>
                      <a:pt x="2349" y="2"/>
                    </a:lnTo>
                    <a:lnTo>
                      <a:pt x="2414" y="10"/>
                    </a:lnTo>
                    <a:lnTo>
                      <a:pt x="2443" y="17"/>
                    </a:lnTo>
                    <a:lnTo>
                      <a:pt x="2468" y="31"/>
                    </a:lnTo>
                    <a:lnTo>
                      <a:pt x="2487" y="49"/>
                    </a:lnTo>
                    <a:lnTo>
                      <a:pt x="2503" y="71"/>
                    </a:lnTo>
                    <a:lnTo>
                      <a:pt x="2515" y="98"/>
                    </a:lnTo>
                    <a:lnTo>
                      <a:pt x="2524" y="127"/>
                    </a:lnTo>
                    <a:lnTo>
                      <a:pt x="2527" y="152"/>
                    </a:lnTo>
                    <a:lnTo>
                      <a:pt x="2524" y="174"/>
                    </a:lnTo>
                    <a:lnTo>
                      <a:pt x="2515" y="194"/>
                    </a:lnTo>
                    <a:lnTo>
                      <a:pt x="2501" y="209"/>
                    </a:lnTo>
                    <a:lnTo>
                      <a:pt x="2483" y="227"/>
                    </a:lnTo>
                    <a:lnTo>
                      <a:pt x="2464" y="242"/>
                    </a:lnTo>
                    <a:lnTo>
                      <a:pt x="2426" y="269"/>
                    </a:lnTo>
                    <a:lnTo>
                      <a:pt x="2384" y="288"/>
                    </a:lnTo>
                    <a:lnTo>
                      <a:pt x="2339" y="298"/>
                    </a:lnTo>
                    <a:lnTo>
                      <a:pt x="2290" y="300"/>
                    </a:lnTo>
                    <a:lnTo>
                      <a:pt x="1773" y="298"/>
                    </a:lnTo>
                    <a:lnTo>
                      <a:pt x="1255" y="300"/>
                    </a:lnTo>
                    <a:lnTo>
                      <a:pt x="1255" y="300"/>
                    </a:lnTo>
                    <a:lnTo>
                      <a:pt x="186" y="300"/>
                    </a:lnTo>
                    <a:lnTo>
                      <a:pt x="138" y="297"/>
                    </a:lnTo>
                    <a:lnTo>
                      <a:pt x="96" y="284"/>
                    </a:lnTo>
                    <a:lnTo>
                      <a:pt x="61" y="267"/>
                    </a:lnTo>
                    <a:lnTo>
                      <a:pt x="33" y="242"/>
                    </a:lnTo>
                    <a:lnTo>
                      <a:pt x="12" y="213"/>
                    </a:lnTo>
                    <a:lnTo>
                      <a:pt x="1" y="180"/>
                    </a:lnTo>
                    <a:lnTo>
                      <a:pt x="0" y="143"/>
                    </a:lnTo>
                    <a:lnTo>
                      <a:pt x="8" y="103"/>
                    </a:lnTo>
                    <a:lnTo>
                      <a:pt x="22" y="71"/>
                    </a:lnTo>
                    <a:lnTo>
                      <a:pt x="43" y="47"/>
                    </a:lnTo>
                    <a:lnTo>
                      <a:pt x="69" y="26"/>
                    </a:lnTo>
                    <a:lnTo>
                      <a:pt x="101" y="12"/>
                    </a:lnTo>
                    <a:lnTo>
                      <a:pt x="138" y="3"/>
                    </a:lnTo>
                    <a:lnTo>
                      <a:pt x="183" y="0"/>
                    </a:lnTo>
                    <a:lnTo>
                      <a:pt x="77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1" name="Freeform 15"/>
              <p:cNvSpPr>
                <a:spLocks/>
              </p:cNvSpPr>
              <p:nvPr/>
            </p:nvSpPr>
            <p:spPr bwMode="auto">
              <a:xfrm>
                <a:off x="-3522663" y="6330950"/>
                <a:ext cx="1511300" cy="234950"/>
              </a:xfrm>
              <a:custGeom>
                <a:avLst/>
                <a:gdLst>
                  <a:gd name="T0" fmla="*/ 651 w 1904"/>
                  <a:gd name="T1" fmla="*/ 0 h 295"/>
                  <a:gd name="T2" fmla="*/ 1853 w 1904"/>
                  <a:gd name="T3" fmla="*/ 2 h 295"/>
                  <a:gd name="T4" fmla="*/ 1876 w 1904"/>
                  <a:gd name="T5" fmla="*/ 3 h 295"/>
                  <a:gd name="T6" fmla="*/ 1904 w 1904"/>
                  <a:gd name="T7" fmla="*/ 5 h 295"/>
                  <a:gd name="T8" fmla="*/ 1867 w 1904"/>
                  <a:gd name="T9" fmla="*/ 94 h 295"/>
                  <a:gd name="T10" fmla="*/ 1832 w 1904"/>
                  <a:gd name="T11" fmla="*/ 181 h 295"/>
                  <a:gd name="T12" fmla="*/ 1796 w 1904"/>
                  <a:gd name="T13" fmla="*/ 265 h 295"/>
                  <a:gd name="T14" fmla="*/ 1785 w 1904"/>
                  <a:gd name="T15" fmla="*/ 276 h 295"/>
                  <a:gd name="T16" fmla="*/ 1770 w 1904"/>
                  <a:gd name="T17" fmla="*/ 284 h 295"/>
                  <a:gd name="T18" fmla="*/ 1752 w 1904"/>
                  <a:gd name="T19" fmla="*/ 291 h 295"/>
                  <a:gd name="T20" fmla="*/ 1735 w 1904"/>
                  <a:gd name="T21" fmla="*/ 293 h 295"/>
                  <a:gd name="T22" fmla="*/ 1288 w 1904"/>
                  <a:gd name="T23" fmla="*/ 295 h 295"/>
                  <a:gd name="T24" fmla="*/ 839 w 1904"/>
                  <a:gd name="T25" fmla="*/ 295 h 295"/>
                  <a:gd name="T26" fmla="*/ 160 w 1904"/>
                  <a:gd name="T27" fmla="*/ 295 h 295"/>
                  <a:gd name="T28" fmla="*/ 118 w 1904"/>
                  <a:gd name="T29" fmla="*/ 290 h 295"/>
                  <a:gd name="T30" fmla="*/ 82 w 1904"/>
                  <a:gd name="T31" fmla="*/ 277 h 295"/>
                  <a:gd name="T32" fmla="*/ 50 w 1904"/>
                  <a:gd name="T33" fmla="*/ 258 h 295"/>
                  <a:gd name="T34" fmla="*/ 26 w 1904"/>
                  <a:gd name="T35" fmla="*/ 232 h 295"/>
                  <a:gd name="T36" fmla="*/ 8 w 1904"/>
                  <a:gd name="T37" fmla="*/ 202 h 295"/>
                  <a:gd name="T38" fmla="*/ 0 w 1904"/>
                  <a:gd name="T39" fmla="*/ 167 h 295"/>
                  <a:gd name="T40" fmla="*/ 1 w 1904"/>
                  <a:gd name="T41" fmla="*/ 131 h 295"/>
                  <a:gd name="T42" fmla="*/ 10 w 1904"/>
                  <a:gd name="T43" fmla="*/ 94 h 295"/>
                  <a:gd name="T44" fmla="*/ 24 w 1904"/>
                  <a:gd name="T45" fmla="*/ 66 h 295"/>
                  <a:gd name="T46" fmla="*/ 45 w 1904"/>
                  <a:gd name="T47" fmla="*/ 43 h 295"/>
                  <a:gd name="T48" fmla="*/ 69 w 1904"/>
                  <a:gd name="T49" fmla="*/ 24 h 295"/>
                  <a:gd name="T50" fmla="*/ 99 w 1904"/>
                  <a:gd name="T51" fmla="*/ 12 h 295"/>
                  <a:gd name="T52" fmla="*/ 132 w 1904"/>
                  <a:gd name="T53" fmla="*/ 3 h 295"/>
                  <a:gd name="T54" fmla="*/ 171 w 1904"/>
                  <a:gd name="T55" fmla="*/ 2 h 295"/>
                  <a:gd name="T56" fmla="*/ 651 w 1904"/>
                  <a:gd name="T57"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4" h="295">
                    <a:moveTo>
                      <a:pt x="651" y="0"/>
                    </a:moveTo>
                    <a:lnTo>
                      <a:pt x="1853" y="2"/>
                    </a:lnTo>
                    <a:lnTo>
                      <a:pt x="1876" y="3"/>
                    </a:lnTo>
                    <a:lnTo>
                      <a:pt x="1904" y="5"/>
                    </a:lnTo>
                    <a:lnTo>
                      <a:pt x="1867" y="94"/>
                    </a:lnTo>
                    <a:lnTo>
                      <a:pt x="1832" y="181"/>
                    </a:lnTo>
                    <a:lnTo>
                      <a:pt x="1796" y="265"/>
                    </a:lnTo>
                    <a:lnTo>
                      <a:pt x="1785" y="276"/>
                    </a:lnTo>
                    <a:lnTo>
                      <a:pt x="1770" y="284"/>
                    </a:lnTo>
                    <a:lnTo>
                      <a:pt x="1752" y="291"/>
                    </a:lnTo>
                    <a:lnTo>
                      <a:pt x="1735" y="293"/>
                    </a:lnTo>
                    <a:lnTo>
                      <a:pt x="1288" y="295"/>
                    </a:lnTo>
                    <a:lnTo>
                      <a:pt x="839" y="295"/>
                    </a:lnTo>
                    <a:lnTo>
                      <a:pt x="160" y="295"/>
                    </a:lnTo>
                    <a:lnTo>
                      <a:pt x="118" y="290"/>
                    </a:lnTo>
                    <a:lnTo>
                      <a:pt x="82" y="277"/>
                    </a:lnTo>
                    <a:lnTo>
                      <a:pt x="50" y="258"/>
                    </a:lnTo>
                    <a:lnTo>
                      <a:pt x="26" y="232"/>
                    </a:lnTo>
                    <a:lnTo>
                      <a:pt x="8" y="202"/>
                    </a:lnTo>
                    <a:lnTo>
                      <a:pt x="0" y="167"/>
                    </a:lnTo>
                    <a:lnTo>
                      <a:pt x="1" y="131"/>
                    </a:lnTo>
                    <a:lnTo>
                      <a:pt x="10" y="94"/>
                    </a:lnTo>
                    <a:lnTo>
                      <a:pt x="24" y="66"/>
                    </a:lnTo>
                    <a:lnTo>
                      <a:pt x="45" y="43"/>
                    </a:lnTo>
                    <a:lnTo>
                      <a:pt x="69" y="24"/>
                    </a:lnTo>
                    <a:lnTo>
                      <a:pt x="99" y="12"/>
                    </a:lnTo>
                    <a:lnTo>
                      <a:pt x="132" y="3"/>
                    </a:lnTo>
                    <a:lnTo>
                      <a:pt x="171" y="2"/>
                    </a:lnTo>
                    <a:lnTo>
                      <a:pt x="65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2" name="Freeform 16"/>
              <p:cNvSpPr>
                <a:spLocks/>
              </p:cNvSpPr>
              <p:nvPr/>
            </p:nvSpPr>
            <p:spPr bwMode="auto">
              <a:xfrm>
                <a:off x="-3521075" y="7015163"/>
                <a:ext cx="1368425" cy="236538"/>
              </a:xfrm>
              <a:custGeom>
                <a:avLst/>
                <a:gdLst>
                  <a:gd name="T0" fmla="*/ 1622 w 1723"/>
                  <a:gd name="T1" fmla="*/ 0 h 299"/>
                  <a:gd name="T2" fmla="*/ 1695 w 1723"/>
                  <a:gd name="T3" fmla="*/ 0 h 299"/>
                  <a:gd name="T4" fmla="*/ 1704 w 1723"/>
                  <a:gd name="T5" fmla="*/ 98 h 299"/>
                  <a:gd name="T6" fmla="*/ 1713 w 1723"/>
                  <a:gd name="T7" fmla="*/ 196 h 299"/>
                  <a:gd name="T8" fmla="*/ 1723 w 1723"/>
                  <a:gd name="T9" fmla="*/ 299 h 299"/>
                  <a:gd name="T10" fmla="*/ 1652 w 1723"/>
                  <a:gd name="T11" fmla="*/ 299 h 299"/>
                  <a:gd name="T12" fmla="*/ 1585 w 1723"/>
                  <a:gd name="T13" fmla="*/ 299 h 299"/>
                  <a:gd name="T14" fmla="*/ 178 w 1723"/>
                  <a:gd name="T15" fmla="*/ 297 h 299"/>
                  <a:gd name="T16" fmla="*/ 135 w 1723"/>
                  <a:gd name="T17" fmla="*/ 294 h 299"/>
                  <a:gd name="T18" fmla="*/ 98 w 1723"/>
                  <a:gd name="T19" fmla="*/ 287 h 299"/>
                  <a:gd name="T20" fmla="*/ 67 w 1723"/>
                  <a:gd name="T21" fmla="*/ 273 h 299"/>
                  <a:gd name="T22" fmla="*/ 42 w 1723"/>
                  <a:gd name="T23" fmla="*/ 255 h 299"/>
                  <a:gd name="T24" fmla="*/ 23 w 1723"/>
                  <a:gd name="T25" fmla="*/ 231 h 299"/>
                  <a:gd name="T26" fmla="*/ 9 w 1723"/>
                  <a:gd name="T27" fmla="*/ 201 h 299"/>
                  <a:gd name="T28" fmla="*/ 0 w 1723"/>
                  <a:gd name="T29" fmla="*/ 163 h 299"/>
                  <a:gd name="T30" fmla="*/ 0 w 1723"/>
                  <a:gd name="T31" fmla="*/ 124 h 299"/>
                  <a:gd name="T32" fmla="*/ 9 w 1723"/>
                  <a:gd name="T33" fmla="*/ 91 h 299"/>
                  <a:gd name="T34" fmla="*/ 28 w 1723"/>
                  <a:gd name="T35" fmla="*/ 61 h 299"/>
                  <a:gd name="T36" fmla="*/ 53 w 1723"/>
                  <a:gd name="T37" fmla="*/ 37 h 299"/>
                  <a:gd name="T38" fmla="*/ 86 w 1723"/>
                  <a:gd name="T39" fmla="*/ 18 h 299"/>
                  <a:gd name="T40" fmla="*/ 124 w 1723"/>
                  <a:gd name="T41" fmla="*/ 6 h 299"/>
                  <a:gd name="T42" fmla="*/ 170 w 1723"/>
                  <a:gd name="T43" fmla="*/ 2 h 299"/>
                  <a:gd name="T44" fmla="*/ 803 w 1723"/>
                  <a:gd name="T45" fmla="*/ 0 h 299"/>
                  <a:gd name="T46" fmla="*/ 1622 w 1723"/>
                  <a:gd name="T4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3" h="299">
                    <a:moveTo>
                      <a:pt x="1622" y="0"/>
                    </a:moveTo>
                    <a:lnTo>
                      <a:pt x="1695" y="0"/>
                    </a:lnTo>
                    <a:lnTo>
                      <a:pt x="1704" y="98"/>
                    </a:lnTo>
                    <a:lnTo>
                      <a:pt x="1713" y="196"/>
                    </a:lnTo>
                    <a:lnTo>
                      <a:pt x="1723" y="299"/>
                    </a:lnTo>
                    <a:lnTo>
                      <a:pt x="1652" y="299"/>
                    </a:lnTo>
                    <a:lnTo>
                      <a:pt x="1585" y="299"/>
                    </a:lnTo>
                    <a:lnTo>
                      <a:pt x="178" y="297"/>
                    </a:lnTo>
                    <a:lnTo>
                      <a:pt x="135" y="294"/>
                    </a:lnTo>
                    <a:lnTo>
                      <a:pt x="98" y="287"/>
                    </a:lnTo>
                    <a:lnTo>
                      <a:pt x="67" y="273"/>
                    </a:lnTo>
                    <a:lnTo>
                      <a:pt x="42" y="255"/>
                    </a:lnTo>
                    <a:lnTo>
                      <a:pt x="23" y="231"/>
                    </a:lnTo>
                    <a:lnTo>
                      <a:pt x="9" y="201"/>
                    </a:lnTo>
                    <a:lnTo>
                      <a:pt x="0" y="163"/>
                    </a:lnTo>
                    <a:lnTo>
                      <a:pt x="0" y="124"/>
                    </a:lnTo>
                    <a:lnTo>
                      <a:pt x="9" y="91"/>
                    </a:lnTo>
                    <a:lnTo>
                      <a:pt x="28" y="61"/>
                    </a:lnTo>
                    <a:lnTo>
                      <a:pt x="53" y="37"/>
                    </a:lnTo>
                    <a:lnTo>
                      <a:pt x="86" y="18"/>
                    </a:lnTo>
                    <a:lnTo>
                      <a:pt x="124" y="6"/>
                    </a:lnTo>
                    <a:lnTo>
                      <a:pt x="170" y="2"/>
                    </a:lnTo>
                    <a:lnTo>
                      <a:pt x="803" y="0"/>
                    </a:lnTo>
                    <a:lnTo>
                      <a:pt x="162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3" name="Freeform 17"/>
              <p:cNvSpPr>
                <a:spLocks/>
              </p:cNvSpPr>
              <p:nvPr/>
            </p:nvSpPr>
            <p:spPr bwMode="auto">
              <a:xfrm>
                <a:off x="-3533775" y="4962525"/>
                <a:ext cx="1152525" cy="236538"/>
              </a:xfrm>
              <a:custGeom>
                <a:avLst/>
                <a:gdLst>
                  <a:gd name="T0" fmla="*/ 370 w 1450"/>
                  <a:gd name="T1" fmla="*/ 0 h 297"/>
                  <a:gd name="T2" fmla="*/ 584 w 1450"/>
                  <a:gd name="T3" fmla="*/ 0 h 297"/>
                  <a:gd name="T4" fmla="*/ 1283 w 1450"/>
                  <a:gd name="T5" fmla="*/ 0 h 297"/>
                  <a:gd name="T6" fmla="*/ 1326 w 1450"/>
                  <a:gd name="T7" fmla="*/ 6 h 297"/>
                  <a:gd name="T8" fmla="*/ 1365 w 1450"/>
                  <a:gd name="T9" fmla="*/ 18 h 297"/>
                  <a:gd name="T10" fmla="*/ 1398 w 1450"/>
                  <a:gd name="T11" fmla="*/ 37 h 297"/>
                  <a:gd name="T12" fmla="*/ 1422 w 1450"/>
                  <a:gd name="T13" fmla="*/ 63 h 297"/>
                  <a:gd name="T14" fmla="*/ 1441 w 1450"/>
                  <a:gd name="T15" fmla="*/ 93 h 297"/>
                  <a:gd name="T16" fmla="*/ 1450 w 1450"/>
                  <a:gd name="T17" fmla="*/ 128 h 297"/>
                  <a:gd name="T18" fmla="*/ 1450 w 1450"/>
                  <a:gd name="T19" fmla="*/ 164 h 297"/>
                  <a:gd name="T20" fmla="*/ 1440 w 1450"/>
                  <a:gd name="T21" fmla="*/ 203 h 297"/>
                  <a:gd name="T22" fmla="*/ 1424 w 1450"/>
                  <a:gd name="T23" fmla="*/ 234 h 297"/>
                  <a:gd name="T24" fmla="*/ 1403 w 1450"/>
                  <a:gd name="T25" fmla="*/ 259 h 297"/>
                  <a:gd name="T26" fmla="*/ 1377 w 1450"/>
                  <a:gd name="T27" fmla="*/ 276 h 297"/>
                  <a:gd name="T28" fmla="*/ 1349 w 1450"/>
                  <a:gd name="T29" fmla="*/ 288 h 297"/>
                  <a:gd name="T30" fmla="*/ 1316 w 1450"/>
                  <a:gd name="T31" fmla="*/ 295 h 297"/>
                  <a:gd name="T32" fmla="*/ 1281 w 1450"/>
                  <a:gd name="T33" fmla="*/ 297 h 297"/>
                  <a:gd name="T34" fmla="*/ 789 w 1450"/>
                  <a:gd name="T35" fmla="*/ 297 h 297"/>
                  <a:gd name="T36" fmla="*/ 726 w 1450"/>
                  <a:gd name="T37" fmla="*/ 297 h 297"/>
                  <a:gd name="T38" fmla="*/ 726 w 1450"/>
                  <a:gd name="T39" fmla="*/ 297 h 297"/>
                  <a:gd name="T40" fmla="*/ 460 w 1450"/>
                  <a:gd name="T41" fmla="*/ 297 h 297"/>
                  <a:gd name="T42" fmla="*/ 193 w 1450"/>
                  <a:gd name="T43" fmla="*/ 295 h 297"/>
                  <a:gd name="T44" fmla="*/ 153 w 1450"/>
                  <a:gd name="T45" fmla="*/ 294 h 297"/>
                  <a:gd name="T46" fmla="*/ 115 w 1450"/>
                  <a:gd name="T47" fmla="*/ 288 h 297"/>
                  <a:gd name="T48" fmla="*/ 76 w 1450"/>
                  <a:gd name="T49" fmla="*/ 276 h 297"/>
                  <a:gd name="T50" fmla="*/ 50 w 1450"/>
                  <a:gd name="T51" fmla="*/ 260 h 297"/>
                  <a:gd name="T52" fmla="*/ 29 w 1450"/>
                  <a:gd name="T53" fmla="*/ 238 h 297"/>
                  <a:gd name="T54" fmla="*/ 14 w 1450"/>
                  <a:gd name="T55" fmla="*/ 211 h 297"/>
                  <a:gd name="T56" fmla="*/ 3 w 1450"/>
                  <a:gd name="T57" fmla="*/ 182 h 297"/>
                  <a:gd name="T58" fmla="*/ 0 w 1450"/>
                  <a:gd name="T59" fmla="*/ 150 h 297"/>
                  <a:gd name="T60" fmla="*/ 3 w 1450"/>
                  <a:gd name="T61" fmla="*/ 121 h 297"/>
                  <a:gd name="T62" fmla="*/ 15 w 1450"/>
                  <a:gd name="T63" fmla="*/ 86 h 297"/>
                  <a:gd name="T64" fmla="*/ 31 w 1450"/>
                  <a:gd name="T65" fmla="*/ 56 h 297"/>
                  <a:gd name="T66" fmla="*/ 56 w 1450"/>
                  <a:gd name="T67" fmla="*/ 33 h 297"/>
                  <a:gd name="T68" fmla="*/ 83 w 1450"/>
                  <a:gd name="T69" fmla="*/ 16 h 297"/>
                  <a:gd name="T70" fmla="*/ 117 w 1450"/>
                  <a:gd name="T71" fmla="*/ 6 h 297"/>
                  <a:gd name="T72" fmla="*/ 155 w 1450"/>
                  <a:gd name="T73" fmla="*/ 2 h 297"/>
                  <a:gd name="T74" fmla="*/ 370 w 1450"/>
                  <a:gd name="T75"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0" h="297">
                    <a:moveTo>
                      <a:pt x="370" y="0"/>
                    </a:moveTo>
                    <a:lnTo>
                      <a:pt x="584" y="0"/>
                    </a:lnTo>
                    <a:lnTo>
                      <a:pt x="1283" y="0"/>
                    </a:lnTo>
                    <a:lnTo>
                      <a:pt x="1326" y="6"/>
                    </a:lnTo>
                    <a:lnTo>
                      <a:pt x="1365" y="18"/>
                    </a:lnTo>
                    <a:lnTo>
                      <a:pt x="1398" y="37"/>
                    </a:lnTo>
                    <a:lnTo>
                      <a:pt x="1422" y="63"/>
                    </a:lnTo>
                    <a:lnTo>
                      <a:pt x="1441" y="93"/>
                    </a:lnTo>
                    <a:lnTo>
                      <a:pt x="1450" y="128"/>
                    </a:lnTo>
                    <a:lnTo>
                      <a:pt x="1450" y="164"/>
                    </a:lnTo>
                    <a:lnTo>
                      <a:pt x="1440" y="203"/>
                    </a:lnTo>
                    <a:lnTo>
                      <a:pt x="1424" y="234"/>
                    </a:lnTo>
                    <a:lnTo>
                      <a:pt x="1403" y="259"/>
                    </a:lnTo>
                    <a:lnTo>
                      <a:pt x="1377" y="276"/>
                    </a:lnTo>
                    <a:lnTo>
                      <a:pt x="1349" y="288"/>
                    </a:lnTo>
                    <a:lnTo>
                      <a:pt x="1316" y="295"/>
                    </a:lnTo>
                    <a:lnTo>
                      <a:pt x="1281" y="297"/>
                    </a:lnTo>
                    <a:lnTo>
                      <a:pt x="789" y="297"/>
                    </a:lnTo>
                    <a:lnTo>
                      <a:pt x="726" y="297"/>
                    </a:lnTo>
                    <a:lnTo>
                      <a:pt x="726" y="297"/>
                    </a:lnTo>
                    <a:lnTo>
                      <a:pt x="460" y="297"/>
                    </a:lnTo>
                    <a:lnTo>
                      <a:pt x="193" y="295"/>
                    </a:lnTo>
                    <a:lnTo>
                      <a:pt x="153" y="294"/>
                    </a:lnTo>
                    <a:lnTo>
                      <a:pt x="115" y="288"/>
                    </a:lnTo>
                    <a:lnTo>
                      <a:pt x="76" y="276"/>
                    </a:lnTo>
                    <a:lnTo>
                      <a:pt x="50" y="260"/>
                    </a:lnTo>
                    <a:lnTo>
                      <a:pt x="29" y="238"/>
                    </a:lnTo>
                    <a:lnTo>
                      <a:pt x="14" y="211"/>
                    </a:lnTo>
                    <a:lnTo>
                      <a:pt x="3" y="182"/>
                    </a:lnTo>
                    <a:lnTo>
                      <a:pt x="0" y="150"/>
                    </a:lnTo>
                    <a:lnTo>
                      <a:pt x="3" y="121"/>
                    </a:lnTo>
                    <a:lnTo>
                      <a:pt x="15" y="86"/>
                    </a:lnTo>
                    <a:lnTo>
                      <a:pt x="31" y="56"/>
                    </a:lnTo>
                    <a:lnTo>
                      <a:pt x="56" y="33"/>
                    </a:lnTo>
                    <a:lnTo>
                      <a:pt x="83" y="16"/>
                    </a:lnTo>
                    <a:lnTo>
                      <a:pt x="117" y="6"/>
                    </a:lnTo>
                    <a:lnTo>
                      <a:pt x="155" y="2"/>
                    </a:lnTo>
                    <a:lnTo>
                      <a:pt x="37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8" name="Freeform 18"/>
              <p:cNvSpPr>
                <a:spLocks noEditPoints="1"/>
              </p:cNvSpPr>
              <p:nvPr/>
            </p:nvSpPr>
            <p:spPr bwMode="auto">
              <a:xfrm>
                <a:off x="-1879600" y="5867400"/>
                <a:ext cx="2211388" cy="2211388"/>
              </a:xfrm>
              <a:custGeom>
                <a:avLst/>
                <a:gdLst>
                  <a:gd name="T0" fmla="*/ 1195 w 2786"/>
                  <a:gd name="T1" fmla="*/ 1597 h 2786"/>
                  <a:gd name="T2" fmla="*/ 532 w 2786"/>
                  <a:gd name="T3" fmla="*/ 1540 h 2786"/>
                  <a:gd name="T4" fmla="*/ 1195 w 2786"/>
                  <a:gd name="T5" fmla="*/ 2203 h 2786"/>
                  <a:gd name="T6" fmla="*/ 2100 w 2786"/>
                  <a:gd name="T7" fmla="*/ 695 h 2786"/>
                  <a:gd name="T8" fmla="*/ 1522 w 2786"/>
                  <a:gd name="T9" fmla="*/ 5 h 2786"/>
                  <a:gd name="T10" fmla="*/ 1752 w 2786"/>
                  <a:gd name="T11" fmla="*/ 47 h 2786"/>
                  <a:gd name="T12" fmla="*/ 1967 w 2786"/>
                  <a:gd name="T13" fmla="*/ 124 h 2786"/>
                  <a:gd name="T14" fmla="*/ 2166 w 2786"/>
                  <a:gd name="T15" fmla="*/ 236 h 2786"/>
                  <a:gd name="T16" fmla="*/ 2342 w 2786"/>
                  <a:gd name="T17" fmla="*/ 375 h 2786"/>
                  <a:gd name="T18" fmla="*/ 2494 w 2786"/>
                  <a:gd name="T19" fmla="*/ 543 h 2786"/>
                  <a:gd name="T20" fmla="*/ 2618 w 2786"/>
                  <a:gd name="T21" fmla="*/ 731 h 2786"/>
                  <a:gd name="T22" fmla="*/ 2710 w 2786"/>
                  <a:gd name="T23" fmla="*/ 939 h 2786"/>
                  <a:gd name="T24" fmla="*/ 2768 w 2786"/>
                  <a:gd name="T25" fmla="*/ 1163 h 2786"/>
                  <a:gd name="T26" fmla="*/ 2786 w 2786"/>
                  <a:gd name="T27" fmla="*/ 1400 h 2786"/>
                  <a:gd name="T28" fmla="*/ 2765 w 2786"/>
                  <a:gd name="T29" fmla="*/ 1637 h 2786"/>
                  <a:gd name="T30" fmla="*/ 2703 w 2786"/>
                  <a:gd name="T31" fmla="*/ 1862 h 2786"/>
                  <a:gd name="T32" fmla="*/ 2609 w 2786"/>
                  <a:gd name="T33" fmla="*/ 2070 h 2786"/>
                  <a:gd name="T34" fmla="*/ 2484 w 2786"/>
                  <a:gd name="T35" fmla="*/ 2257 h 2786"/>
                  <a:gd name="T36" fmla="*/ 2330 w 2786"/>
                  <a:gd name="T37" fmla="*/ 2423 h 2786"/>
                  <a:gd name="T38" fmla="*/ 2150 w 2786"/>
                  <a:gd name="T39" fmla="*/ 2561 h 2786"/>
                  <a:gd name="T40" fmla="*/ 1951 w 2786"/>
                  <a:gd name="T41" fmla="*/ 2669 h 2786"/>
                  <a:gd name="T42" fmla="*/ 1733 w 2786"/>
                  <a:gd name="T43" fmla="*/ 2744 h 2786"/>
                  <a:gd name="T44" fmla="*/ 1503 w 2786"/>
                  <a:gd name="T45" fmla="*/ 2782 h 2786"/>
                  <a:gd name="T46" fmla="*/ 1262 w 2786"/>
                  <a:gd name="T47" fmla="*/ 2781 h 2786"/>
                  <a:gd name="T48" fmla="*/ 1031 w 2786"/>
                  <a:gd name="T49" fmla="*/ 2739 h 2786"/>
                  <a:gd name="T50" fmla="*/ 815 w 2786"/>
                  <a:gd name="T51" fmla="*/ 2662 h 2786"/>
                  <a:gd name="T52" fmla="*/ 618 w 2786"/>
                  <a:gd name="T53" fmla="*/ 2552 h 2786"/>
                  <a:gd name="T54" fmla="*/ 441 w 2786"/>
                  <a:gd name="T55" fmla="*/ 2412 h 2786"/>
                  <a:gd name="T56" fmla="*/ 290 w 2786"/>
                  <a:gd name="T57" fmla="*/ 2245 h 2786"/>
                  <a:gd name="T58" fmla="*/ 167 w 2786"/>
                  <a:gd name="T59" fmla="*/ 2056 h 2786"/>
                  <a:gd name="T60" fmla="*/ 75 w 2786"/>
                  <a:gd name="T61" fmla="*/ 1849 h 2786"/>
                  <a:gd name="T62" fmla="*/ 17 w 2786"/>
                  <a:gd name="T63" fmla="*/ 1623 h 2786"/>
                  <a:gd name="T64" fmla="*/ 0 w 2786"/>
                  <a:gd name="T65" fmla="*/ 1386 h 2786"/>
                  <a:gd name="T66" fmla="*/ 21 w 2786"/>
                  <a:gd name="T67" fmla="*/ 1149 h 2786"/>
                  <a:gd name="T68" fmla="*/ 80 w 2786"/>
                  <a:gd name="T69" fmla="*/ 923 h 2786"/>
                  <a:gd name="T70" fmla="*/ 174 w 2786"/>
                  <a:gd name="T71" fmla="*/ 716 h 2786"/>
                  <a:gd name="T72" fmla="*/ 300 w 2786"/>
                  <a:gd name="T73" fmla="*/ 527 h 2786"/>
                  <a:gd name="T74" fmla="*/ 454 w 2786"/>
                  <a:gd name="T75" fmla="*/ 363 h 2786"/>
                  <a:gd name="T76" fmla="*/ 632 w 2786"/>
                  <a:gd name="T77" fmla="*/ 225 h 2786"/>
                  <a:gd name="T78" fmla="*/ 831 w 2786"/>
                  <a:gd name="T79" fmla="*/ 117 h 2786"/>
                  <a:gd name="T80" fmla="*/ 1049 w 2786"/>
                  <a:gd name="T81" fmla="*/ 42 h 2786"/>
                  <a:gd name="T82" fmla="*/ 1281 w 2786"/>
                  <a:gd name="T83" fmla="*/ 4 h 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6" h="2786">
                    <a:moveTo>
                      <a:pt x="2100" y="695"/>
                    </a:moveTo>
                    <a:lnTo>
                      <a:pt x="1195" y="1597"/>
                    </a:lnTo>
                    <a:lnTo>
                      <a:pt x="834" y="1236"/>
                    </a:lnTo>
                    <a:lnTo>
                      <a:pt x="532" y="1540"/>
                    </a:lnTo>
                    <a:lnTo>
                      <a:pt x="1195" y="2203"/>
                    </a:lnTo>
                    <a:lnTo>
                      <a:pt x="1195" y="2203"/>
                    </a:lnTo>
                    <a:lnTo>
                      <a:pt x="2402" y="997"/>
                    </a:lnTo>
                    <a:lnTo>
                      <a:pt x="2100" y="695"/>
                    </a:lnTo>
                    <a:close/>
                    <a:moveTo>
                      <a:pt x="1401" y="0"/>
                    </a:moveTo>
                    <a:lnTo>
                      <a:pt x="1522" y="5"/>
                    </a:lnTo>
                    <a:lnTo>
                      <a:pt x="1639" y="21"/>
                    </a:lnTo>
                    <a:lnTo>
                      <a:pt x="1752" y="47"/>
                    </a:lnTo>
                    <a:lnTo>
                      <a:pt x="1862" y="82"/>
                    </a:lnTo>
                    <a:lnTo>
                      <a:pt x="1967" y="124"/>
                    </a:lnTo>
                    <a:lnTo>
                      <a:pt x="2070" y="176"/>
                    </a:lnTo>
                    <a:lnTo>
                      <a:pt x="2166" y="236"/>
                    </a:lnTo>
                    <a:lnTo>
                      <a:pt x="2257" y="302"/>
                    </a:lnTo>
                    <a:lnTo>
                      <a:pt x="2342" y="375"/>
                    </a:lnTo>
                    <a:lnTo>
                      <a:pt x="2422" y="456"/>
                    </a:lnTo>
                    <a:lnTo>
                      <a:pt x="2494" y="543"/>
                    </a:lnTo>
                    <a:lnTo>
                      <a:pt x="2560" y="634"/>
                    </a:lnTo>
                    <a:lnTo>
                      <a:pt x="2618" y="731"/>
                    </a:lnTo>
                    <a:lnTo>
                      <a:pt x="2669" y="833"/>
                    </a:lnTo>
                    <a:lnTo>
                      <a:pt x="2710" y="939"/>
                    </a:lnTo>
                    <a:lnTo>
                      <a:pt x="2744" y="1049"/>
                    </a:lnTo>
                    <a:lnTo>
                      <a:pt x="2768" y="1163"/>
                    </a:lnTo>
                    <a:lnTo>
                      <a:pt x="2782" y="1279"/>
                    </a:lnTo>
                    <a:lnTo>
                      <a:pt x="2786" y="1400"/>
                    </a:lnTo>
                    <a:lnTo>
                      <a:pt x="2780" y="1520"/>
                    </a:lnTo>
                    <a:lnTo>
                      <a:pt x="2765" y="1637"/>
                    </a:lnTo>
                    <a:lnTo>
                      <a:pt x="2738" y="1751"/>
                    </a:lnTo>
                    <a:lnTo>
                      <a:pt x="2703" y="1862"/>
                    </a:lnTo>
                    <a:lnTo>
                      <a:pt x="2662" y="1967"/>
                    </a:lnTo>
                    <a:lnTo>
                      <a:pt x="2609" y="2070"/>
                    </a:lnTo>
                    <a:lnTo>
                      <a:pt x="2550" y="2166"/>
                    </a:lnTo>
                    <a:lnTo>
                      <a:pt x="2484" y="2257"/>
                    </a:lnTo>
                    <a:lnTo>
                      <a:pt x="2410" y="2342"/>
                    </a:lnTo>
                    <a:lnTo>
                      <a:pt x="2330" y="2423"/>
                    </a:lnTo>
                    <a:lnTo>
                      <a:pt x="2243" y="2494"/>
                    </a:lnTo>
                    <a:lnTo>
                      <a:pt x="2150" y="2561"/>
                    </a:lnTo>
                    <a:lnTo>
                      <a:pt x="2054" y="2618"/>
                    </a:lnTo>
                    <a:lnTo>
                      <a:pt x="1951" y="2669"/>
                    </a:lnTo>
                    <a:lnTo>
                      <a:pt x="1845" y="2711"/>
                    </a:lnTo>
                    <a:lnTo>
                      <a:pt x="1733" y="2744"/>
                    </a:lnTo>
                    <a:lnTo>
                      <a:pt x="1620" y="2767"/>
                    </a:lnTo>
                    <a:lnTo>
                      <a:pt x="1503" y="2782"/>
                    </a:lnTo>
                    <a:lnTo>
                      <a:pt x="1382" y="2786"/>
                    </a:lnTo>
                    <a:lnTo>
                      <a:pt x="1262" y="2781"/>
                    </a:lnTo>
                    <a:lnTo>
                      <a:pt x="1145" y="2765"/>
                    </a:lnTo>
                    <a:lnTo>
                      <a:pt x="1031" y="2739"/>
                    </a:lnTo>
                    <a:lnTo>
                      <a:pt x="921" y="2704"/>
                    </a:lnTo>
                    <a:lnTo>
                      <a:pt x="815" y="2662"/>
                    </a:lnTo>
                    <a:lnTo>
                      <a:pt x="714" y="2610"/>
                    </a:lnTo>
                    <a:lnTo>
                      <a:pt x="618" y="2552"/>
                    </a:lnTo>
                    <a:lnTo>
                      <a:pt x="525" y="2486"/>
                    </a:lnTo>
                    <a:lnTo>
                      <a:pt x="441" y="2412"/>
                    </a:lnTo>
                    <a:lnTo>
                      <a:pt x="361" y="2332"/>
                    </a:lnTo>
                    <a:lnTo>
                      <a:pt x="290" y="2245"/>
                    </a:lnTo>
                    <a:lnTo>
                      <a:pt x="225" y="2154"/>
                    </a:lnTo>
                    <a:lnTo>
                      <a:pt x="167" y="2056"/>
                    </a:lnTo>
                    <a:lnTo>
                      <a:pt x="117" y="1955"/>
                    </a:lnTo>
                    <a:lnTo>
                      <a:pt x="75" y="1849"/>
                    </a:lnTo>
                    <a:lnTo>
                      <a:pt x="42" y="1739"/>
                    </a:lnTo>
                    <a:lnTo>
                      <a:pt x="17" y="1623"/>
                    </a:lnTo>
                    <a:lnTo>
                      <a:pt x="3" y="1506"/>
                    </a:lnTo>
                    <a:lnTo>
                      <a:pt x="0" y="1386"/>
                    </a:lnTo>
                    <a:lnTo>
                      <a:pt x="5" y="1266"/>
                    </a:lnTo>
                    <a:lnTo>
                      <a:pt x="21" y="1149"/>
                    </a:lnTo>
                    <a:lnTo>
                      <a:pt x="45" y="1033"/>
                    </a:lnTo>
                    <a:lnTo>
                      <a:pt x="80" y="923"/>
                    </a:lnTo>
                    <a:lnTo>
                      <a:pt x="124" y="817"/>
                    </a:lnTo>
                    <a:lnTo>
                      <a:pt x="174" y="716"/>
                    </a:lnTo>
                    <a:lnTo>
                      <a:pt x="234" y="618"/>
                    </a:lnTo>
                    <a:lnTo>
                      <a:pt x="300" y="527"/>
                    </a:lnTo>
                    <a:lnTo>
                      <a:pt x="373" y="442"/>
                    </a:lnTo>
                    <a:lnTo>
                      <a:pt x="454" y="363"/>
                    </a:lnTo>
                    <a:lnTo>
                      <a:pt x="539" y="290"/>
                    </a:lnTo>
                    <a:lnTo>
                      <a:pt x="632" y="225"/>
                    </a:lnTo>
                    <a:lnTo>
                      <a:pt x="729" y="168"/>
                    </a:lnTo>
                    <a:lnTo>
                      <a:pt x="831" y="117"/>
                    </a:lnTo>
                    <a:lnTo>
                      <a:pt x="937" y="75"/>
                    </a:lnTo>
                    <a:lnTo>
                      <a:pt x="1049" y="42"/>
                    </a:lnTo>
                    <a:lnTo>
                      <a:pt x="1162" y="19"/>
                    </a:lnTo>
                    <a:lnTo>
                      <a:pt x="1281" y="4"/>
                    </a:lnTo>
                    <a:lnTo>
                      <a:pt x="140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grpSp>
      <p:grpSp>
        <p:nvGrpSpPr>
          <p:cNvPr id="10" name="Group 9"/>
          <p:cNvGrpSpPr/>
          <p:nvPr/>
        </p:nvGrpSpPr>
        <p:grpSpPr>
          <a:xfrm>
            <a:off x="8994347" y="2756682"/>
            <a:ext cx="2806351" cy="3593180"/>
            <a:chOff x="9174702" y="2811462"/>
            <a:chExt cx="2862624" cy="3665231"/>
          </a:xfrm>
        </p:grpSpPr>
        <p:sp>
          <p:nvSpPr>
            <p:cNvPr id="33" name="Rectangle 32"/>
            <p:cNvSpPr/>
            <p:nvPr/>
          </p:nvSpPr>
          <p:spPr>
            <a:xfrm>
              <a:off x="9174702"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8" name="Rectangle 7"/>
            <p:cNvSpPr/>
            <p:nvPr/>
          </p:nvSpPr>
          <p:spPr bwMode="auto">
            <a:xfrm>
              <a:off x="9174703" y="5137663"/>
              <a:ext cx="2862623" cy="133903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explain what we do with your data in clear, plain language.</a:t>
              </a:r>
            </a:p>
          </p:txBody>
        </p:sp>
        <p:sp>
          <p:nvSpPr>
            <p:cNvPr id="67" name="Rectangle 66"/>
            <p:cNvSpPr/>
            <p:nvPr/>
          </p:nvSpPr>
          <p:spPr bwMode="auto">
            <a:xfrm>
              <a:off x="9174703" y="2811462"/>
              <a:ext cx="2862623" cy="23327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Transparency</a:t>
              </a:r>
            </a:p>
          </p:txBody>
        </p:sp>
        <p:sp>
          <p:nvSpPr>
            <p:cNvPr id="52" name="Freeform 26"/>
            <p:cNvSpPr>
              <a:spLocks noEditPoints="1"/>
            </p:cNvSpPr>
            <p:nvPr/>
          </p:nvSpPr>
          <p:spPr bwMode="auto">
            <a:xfrm>
              <a:off x="10059749" y="3662078"/>
              <a:ext cx="1213301" cy="927047"/>
            </a:xfrm>
            <a:custGeom>
              <a:avLst/>
              <a:gdLst>
                <a:gd name="T0" fmla="*/ 1766 w 3518"/>
                <a:gd name="T1" fmla="*/ 2427 h 2689"/>
                <a:gd name="T2" fmla="*/ 1705 w 3518"/>
                <a:gd name="T3" fmla="*/ 2356 h 2689"/>
                <a:gd name="T4" fmla="*/ 1215 w 3518"/>
                <a:gd name="T5" fmla="*/ 1997 h 2689"/>
                <a:gd name="T6" fmla="*/ 1383 w 3518"/>
                <a:gd name="T7" fmla="*/ 2167 h 2689"/>
                <a:gd name="T8" fmla="*/ 2244 w 3518"/>
                <a:gd name="T9" fmla="*/ 2076 h 2689"/>
                <a:gd name="T10" fmla="*/ 1060 w 3518"/>
                <a:gd name="T11" fmla="*/ 1677 h 2689"/>
                <a:gd name="T12" fmla="*/ 1124 w 3518"/>
                <a:gd name="T13" fmla="*/ 1802 h 2689"/>
                <a:gd name="T14" fmla="*/ 2412 w 3518"/>
                <a:gd name="T15" fmla="*/ 1796 h 2689"/>
                <a:gd name="T16" fmla="*/ 1760 w 3518"/>
                <a:gd name="T17" fmla="*/ 1631 h 2689"/>
                <a:gd name="T18" fmla="*/ 2010 w 3518"/>
                <a:gd name="T19" fmla="*/ 1429 h 2689"/>
                <a:gd name="T20" fmla="*/ 1510 w 3518"/>
                <a:gd name="T21" fmla="*/ 1262 h 2689"/>
                <a:gd name="T22" fmla="*/ 1126 w 3518"/>
                <a:gd name="T23" fmla="*/ 891 h 2689"/>
                <a:gd name="T24" fmla="*/ 1523 w 3518"/>
                <a:gd name="T25" fmla="*/ 1061 h 2689"/>
                <a:gd name="T26" fmla="*/ 2422 w 3518"/>
                <a:gd name="T27" fmla="*/ 905 h 2689"/>
                <a:gd name="T28" fmla="*/ 1367 w 3518"/>
                <a:gd name="T29" fmla="*/ 525 h 2689"/>
                <a:gd name="T30" fmla="*/ 1945 w 3518"/>
                <a:gd name="T31" fmla="*/ 695 h 2689"/>
                <a:gd name="T32" fmla="*/ 2151 w 3518"/>
                <a:gd name="T33" fmla="*/ 525 h 2689"/>
                <a:gd name="T34" fmla="*/ 1669 w 3518"/>
                <a:gd name="T35" fmla="*/ 295 h 2689"/>
                <a:gd name="T36" fmla="*/ 1913 w 3518"/>
                <a:gd name="T37" fmla="*/ 334 h 2689"/>
                <a:gd name="T38" fmla="*/ 1755 w 3518"/>
                <a:gd name="T39" fmla="*/ 271 h 2689"/>
                <a:gd name="T40" fmla="*/ 2250 w 3518"/>
                <a:gd name="T41" fmla="*/ 353 h 2689"/>
                <a:gd name="T42" fmla="*/ 2552 w 3518"/>
                <a:gd name="T43" fmla="*/ 755 h 2689"/>
                <a:gd name="T44" fmla="*/ 2676 w 3518"/>
                <a:gd name="T45" fmla="*/ 1253 h 2689"/>
                <a:gd name="T46" fmla="*/ 2614 w 3518"/>
                <a:gd name="T47" fmla="*/ 1780 h 2689"/>
                <a:gd name="T48" fmla="*/ 2370 w 3518"/>
                <a:gd name="T49" fmla="*/ 2215 h 2689"/>
                <a:gd name="T50" fmla="*/ 2094 w 3518"/>
                <a:gd name="T51" fmla="*/ 2511 h 2689"/>
                <a:gd name="T52" fmla="*/ 2484 w 3518"/>
                <a:gd name="T53" fmla="*/ 2473 h 2689"/>
                <a:gd name="T54" fmla="*/ 2872 w 3518"/>
                <a:gd name="T55" fmla="*/ 2281 h 2689"/>
                <a:gd name="T56" fmla="*/ 3192 w 3518"/>
                <a:gd name="T57" fmla="*/ 1927 h 2689"/>
                <a:gd name="T58" fmla="*/ 3341 w 3518"/>
                <a:gd name="T59" fmla="*/ 1485 h 2689"/>
                <a:gd name="T60" fmla="*/ 3302 w 3518"/>
                <a:gd name="T61" fmla="*/ 1022 h 2689"/>
                <a:gd name="T62" fmla="*/ 3073 w 3518"/>
                <a:gd name="T63" fmla="*/ 598 h 2689"/>
                <a:gd name="T64" fmla="*/ 2706 w 3518"/>
                <a:gd name="T65" fmla="*/ 304 h 2689"/>
                <a:gd name="T66" fmla="*/ 2296 w 3518"/>
                <a:gd name="T67" fmla="*/ 180 h 2689"/>
                <a:gd name="T68" fmla="*/ 1635 w 3518"/>
                <a:gd name="T69" fmla="*/ 31 h 2689"/>
                <a:gd name="T70" fmla="*/ 1902 w 3518"/>
                <a:gd name="T71" fmla="*/ 35 h 2689"/>
                <a:gd name="T72" fmla="*/ 2422 w 3518"/>
                <a:gd name="T73" fmla="*/ 23 h 2689"/>
                <a:gd name="T74" fmla="*/ 2910 w 3518"/>
                <a:gd name="T75" fmla="*/ 218 h 2689"/>
                <a:gd name="T76" fmla="*/ 3283 w 3518"/>
                <a:gd name="T77" fmla="*/ 567 h 2689"/>
                <a:gd name="T78" fmla="*/ 3480 w 3518"/>
                <a:gd name="T79" fmla="*/ 1013 h 2689"/>
                <a:gd name="T80" fmla="*/ 3507 w 3518"/>
                <a:gd name="T81" fmla="*/ 1532 h 2689"/>
                <a:gd name="T82" fmla="*/ 3354 w 3518"/>
                <a:gd name="T83" fmla="*/ 2006 h 2689"/>
                <a:gd name="T84" fmla="*/ 3020 w 3518"/>
                <a:gd name="T85" fmla="*/ 2395 h 2689"/>
                <a:gd name="T86" fmla="*/ 2582 w 3518"/>
                <a:gd name="T87" fmla="*/ 2627 h 2689"/>
                <a:gd name="T88" fmla="*/ 2071 w 3518"/>
                <a:gd name="T89" fmla="*/ 2681 h 2689"/>
                <a:gd name="T90" fmla="*/ 1741 w 3518"/>
                <a:gd name="T91" fmla="*/ 2632 h 2689"/>
                <a:gd name="T92" fmla="*/ 1166 w 3518"/>
                <a:gd name="T93" fmla="*/ 2679 h 2689"/>
                <a:gd name="T94" fmla="*/ 639 w 3518"/>
                <a:gd name="T95" fmla="*/ 2490 h 2689"/>
                <a:gd name="T96" fmla="*/ 330 w 3518"/>
                <a:gd name="T97" fmla="*/ 2231 h 2689"/>
                <a:gd name="T98" fmla="*/ 78 w 3518"/>
                <a:gd name="T99" fmla="*/ 1796 h 2689"/>
                <a:gd name="T100" fmla="*/ 0 w 3518"/>
                <a:gd name="T101" fmla="*/ 1308 h 2689"/>
                <a:gd name="T102" fmla="*/ 101 w 3518"/>
                <a:gd name="T103" fmla="*/ 823 h 2689"/>
                <a:gd name="T104" fmla="*/ 384 w 3518"/>
                <a:gd name="T105" fmla="*/ 398 h 2689"/>
                <a:gd name="T106" fmla="*/ 803 w 3518"/>
                <a:gd name="T107" fmla="*/ 114 h 2689"/>
                <a:gd name="T108" fmla="*/ 1295 w 3518"/>
                <a:gd name="T109" fmla="*/ 1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8" h="2689">
                  <a:moveTo>
                    <a:pt x="1594" y="2355"/>
                  </a:moveTo>
                  <a:lnTo>
                    <a:pt x="1648" y="2379"/>
                  </a:lnTo>
                  <a:lnTo>
                    <a:pt x="1699" y="2403"/>
                  </a:lnTo>
                  <a:lnTo>
                    <a:pt x="1749" y="2425"/>
                  </a:lnTo>
                  <a:lnTo>
                    <a:pt x="1758" y="2427"/>
                  </a:lnTo>
                  <a:lnTo>
                    <a:pt x="1766" y="2427"/>
                  </a:lnTo>
                  <a:lnTo>
                    <a:pt x="1774" y="2426"/>
                  </a:lnTo>
                  <a:lnTo>
                    <a:pt x="1823" y="2404"/>
                  </a:lnTo>
                  <a:lnTo>
                    <a:pt x="1873" y="2380"/>
                  </a:lnTo>
                  <a:lnTo>
                    <a:pt x="1926" y="2356"/>
                  </a:lnTo>
                  <a:lnTo>
                    <a:pt x="1815" y="2356"/>
                  </a:lnTo>
                  <a:lnTo>
                    <a:pt x="1705" y="2356"/>
                  </a:lnTo>
                  <a:lnTo>
                    <a:pt x="1594" y="2355"/>
                  </a:lnTo>
                  <a:close/>
                  <a:moveTo>
                    <a:pt x="1214" y="1991"/>
                  </a:moveTo>
                  <a:lnTo>
                    <a:pt x="1214" y="1992"/>
                  </a:lnTo>
                  <a:lnTo>
                    <a:pt x="1214" y="1993"/>
                  </a:lnTo>
                  <a:lnTo>
                    <a:pt x="1214" y="1996"/>
                  </a:lnTo>
                  <a:lnTo>
                    <a:pt x="1215" y="1997"/>
                  </a:lnTo>
                  <a:lnTo>
                    <a:pt x="1281" y="2076"/>
                  </a:lnTo>
                  <a:lnTo>
                    <a:pt x="1348" y="2154"/>
                  </a:lnTo>
                  <a:lnTo>
                    <a:pt x="1355" y="2159"/>
                  </a:lnTo>
                  <a:lnTo>
                    <a:pt x="1364" y="2164"/>
                  </a:lnTo>
                  <a:lnTo>
                    <a:pt x="1373" y="2166"/>
                  </a:lnTo>
                  <a:lnTo>
                    <a:pt x="1383" y="2167"/>
                  </a:lnTo>
                  <a:lnTo>
                    <a:pt x="2139" y="2167"/>
                  </a:lnTo>
                  <a:lnTo>
                    <a:pt x="2148" y="2167"/>
                  </a:lnTo>
                  <a:lnTo>
                    <a:pt x="2157" y="2166"/>
                  </a:lnTo>
                  <a:lnTo>
                    <a:pt x="2166" y="2164"/>
                  </a:lnTo>
                  <a:lnTo>
                    <a:pt x="2172" y="2159"/>
                  </a:lnTo>
                  <a:lnTo>
                    <a:pt x="2244" y="2076"/>
                  </a:lnTo>
                  <a:lnTo>
                    <a:pt x="2316" y="1992"/>
                  </a:lnTo>
                  <a:lnTo>
                    <a:pt x="1946" y="1991"/>
                  </a:lnTo>
                  <a:lnTo>
                    <a:pt x="1579" y="1991"/>
                  </a:lnTo>
                  <a:lnTo>
                    <a:pt x="1214" y="1991"/>
                  </a:lnTo>
                  <a:close/>
                  <a:moveTo>
                    <a:pt x="1044" y="1631"/>
                  </a:moveTo>
                  <a:lnTo>
                    <a:pt x="1060" y="1677"/>
                  </a:lnTo>
                  <a:lnTo>
                    <a:pt x="1077" y="1725"/>
                  </a:lnTo>
                  <a:lnTo>
                    <a:pt x="1094" y="1774"/>
                  </a:lnTo>
                  <a:lnTo>
                    <a:pt x="1099" y="1786"/>
                  </a:lnTo>
                  <a:lnTo>
                    <a:pt x="1105" y="1794"/>
                  </a:lnTo>
                  <a:lnTo>
                    <a:pt x="1114" y="1800"/>
                  </a:lnTo>
                  <a:lnTo>
                    <a:pt x="1124" y="1802"/>
                  </a:lnTo>
                  <a:lnTo>
                    <a:pt x="1137" y="1803"/>
                  </a:lnTo>
                  <a:lnTo>
                    <a:pt x="1715" y="1802"/>
                  </a:lnTo>
                  <a:lnTo>
                    <a:pt x="2049" y="1802"/>
                  </a:lnTo>
                  <a:lnTo>
                    <a:pt x="2385" y="1803"/>
                  </a:lnTo>
                  <a:lnTo>
                    <a:pt x="2401" y="1801"/>
                  </a:lnTo>
                  <a:lnTo>
                    <a:pt x="2412" y="1796"/>
                  </a:lnTo>
                  <a:lnTo>
                    <a:pt x="2422" y="1787"/>
                  </a:lnTo>
                  <a:lnTo>
                    <a:pt x="2428" y="1773"/>
                  </a:lnTo>
                  <a:lnTo>
                    <a:pt x="2444" y="1724"/>
                  </a:lnTo>
                  <a:lnTo>
                    <a:pt x="2461" y="1676"/>
                  </a:lnTo>
                  <a:lnTo>
                    <a:pt x="2476" y="1631"/>
                  </a:lnTo>
                  <a:lnTo>
                    <a:pt x="1760" y="1631"/>
                  </a:lnTo>
                  <a:lnTo>
                    <a:pt x="1044" y="1631"/>
                  </a:lnTo>
                  <a:close/>
                  <a:moveTo>
                    <a:pt x="1011" y="1262"/>
                  </a:moveTo>
                  <a:lnTo>
                    <a:pt x="1011" y="1346"/>
                  </a:lnTo>
                  <a:lnTo>
                    <a:pt x="1011" y="1428"/>
                  </a:lnTo>
                  <a:lnTo>
                    <a:pt x="1512" y="1428"/>
                  </a:lnTo>
                  <a:lnTo>
                    <a:pt x="2010" y="1429"/>
                  </a:lnTo>
                  <a:lnTo>
                    <a:pt x="2507" y="1429"/>
                  </a:lnTo>
                  <a:lnTo>
                    <a:pt x="2508" y="1372"/>
                  </a:lnTo>
                  <a:lnTo>
                    <a:pt x="2510" y="1317"/>
                  </a:lnTo>
                  <a:lnTo>
                    <a:pt x="2512" y="1262"/>
                  </a:lnTo>
                  <a:lnTo>
                    <a:pt x="2010" y="1262"/>
                  </a:lnTo>
                  <a:lnTo>
                    <a:pt x="1510" y="1262"/>
                  </a:lnTo>
                  <a:lnTo>
                    <a:pt x="1011" y="1262"/>
                  </a:lnTo>
                  <a:close/>
                  <a:moveTo>
                    <a:pt x="2384" y="888"/>
                  </a:moveTo>
                  <a:lnTo>
                    <a:pt x="2136" y="889"/>
                  </a:lnTo>
                  <a:lnTo>
                    <a:pt x="1888" y="889"/>
                  </a:lnTo>
                  <a:lnTo>
                    <a:pt x="1136" y="890"/>
                  </a:lnTo>
                  <a:lnTo>
                    <a:pt x="1126" y="891"/>
                  </a:lnTo>
                  <a:lnTo>
                    <a:pt x="1115" y="894"/>
                  </a:lnTo>
                  <a:lnTo>
                    <a:pt x="1106" y="899"/>
                  </a:lnTo>
                  <a:lnTo>
                    <a:pt x="1101" y="906"/>
                  </a:lnTo>
                  <a:lnTo>
                    <a:pt x="1071" y="984"/>
                  </a:lnTo>
                  <a:lnTo>
                    <a:pt x="1043" y="1060"/>
                  </a:lnTo>
                  <a:lnTo>
                    <a:pt x="1523" y="1061"/>
                  </a:lnTo>
                  <a:lnTo>
                    <a:pt x="2000" y="1061"/>
                  </a:lnTo>
                  <a:lnTo>
                    <a:pt x="2477" y="1061"/>
                  </a:lnTo>
                  <a:lnTo>
                    <a:pt x="2461" y="1016"/>
                  </a:lnTo>
                  <a:lnTo>
                    <a:pt x="2445" y="968"/>
                  </a:lnTo>
                  <a:lnTo>
                    <a:pt x="2429" y="920"/>
                  </a:lnTo>
                  <a:lnTo>
                    <a:pt x="2422" y="905"/>
                  </a:lnTo>
                  <a:lnTo>
                    <a:pt x="2413" y="895"/>
                  </a:lnTo>
                  <a:lnTo>
                    <a:pt x="2401" y="890"/>
                  </a:lnTo>
                  <a:lnTo>
                    <a:pt x="2384" y="888"/>
                  </a:lnTo>
                  <a:close/>
                  <a:moveTo>
                    <a:pt x="1384" y="524"/>
                  </a:moveTo>
                  <a:lnTo>
                    <a:pt x="1375" y="524"/>
                  </a:lnTo>
                  <a:lnTo>
                    <a:pt x="1367" y="525"/>
                  </a:lnTo>
                  <a:lnTo>
                    <a:pt x="1359" y="527"/>
                  </a:lnTo>
                  <a:lnTo>
                    <a:pt x="1354" y="530"/>
                  </a:lnTo>
                  <a:lnTo>
                    <a:pt x="1280" y="612"/>
                  </a:lnTo>
                  <a:lnTo>
                    <a:pt x="1208" y="694"/>
                  </a:lnTo>
                  <a:lnTo>
                    <a:pt x="1577" y="694"/>
                  </a:lnTo>
                  <a:lnTo>
                    <a:pt x="1945" y="695"/>
                  </a:lnTo>
                  <a:lnTo>
                    <a:pt x="2313" y="695"/>
                  </a:lnTo>
                  <a:lnTo>
                    <a:pt x="2246" y="616"/>
                  </a:lnTo>
                  <a:lnTo>
                    <a:pt x="2177" y="537"/>
                  </a:lnTo>
                  <a:lnTo>
                    <a:pt x="2170" y="532"/>
                  </a:lnTo>
                  <a:lnTo>
                    <a:pt x="2160" y="528"/>
                  </a:lnTo>
                  <a:lnTo>
                    <a:pt x="2151" y="525"/>
                  </a:lnTo>
                  <a:lnTo>
                    <a:pt x="2140" y="525"/>
                  </a:lnTo>
                  <a:lnTo>
                    <a:pt x="1384" y="524"/>
                  </a:lnTo>
                  <a:close/>
                  <a:moveTo>
                    <a:pt x="1755" y="271"/>
                  </a:moveTo>
                  <a:lnTo>
                    <a:pt x="1727" y="273"/>
                  </a:lnTo>
                  <a:lnTo>
                    <a:pt x="1698" y="281"/>
                  </a:lnTo>
                  <a:lnTo>
                    <a:pt x="1669" y="295"/>
                  </a:lnTo>
                  <a:lnTo>
                    <a:pt x="1639" y="314"/>
                  </a:lnTo>
                  <a:lnTo>
                    <a:pt x="1627" y="322"/>
                  </a:lnTo>
                  <a:lnTo>
                    <a:pt x="1616" y="328"/>
                  </a:lnTo>
                  <a:lnTo>
                    <a:pt x="1605" y="334"/>
                  </a:lnTo>
                  <a:lnTo>
                    <a:pt x="1760" y="334"/>
                  </a:lnTo>
                  <a:lnTo>
                    <a:pt x="1913" y="334"/>
                  </a:lnTo>
                  <a:lnTo>
                    <a:pt x="1887" y="315"/>
                  </a:lnTo>
                  <a:lnTo>
                    <a:pt x="1861" y="300"/>
                  </a:lnTo>
                  <a:lnTo>
                    <a:pt x="1836" y="288"/>
                  </a:lnTo>
                  <a:lnTo>
                    <a:pt x="1809" y="278"/>
                  </a:lnTo>
                  <a:lnTo>
                    <a:pt x="1782" y="272"/>
                  </a:lnTo>
                  <a:lnTo>
                    <a:pt x="1755" y="271"/>
                  </a:lnTo>
                  <a:close/>
                  <a:moveTo>
                    <a:pt x="2162" y="176"/>
                  </a:moveTo>
                  <a:lnTo>
                    <a:pt x="2097" y="180"/>
                  </a:lnTo>
                  <a:lnTo>
                    <a:pt x="2034" y="188"/>
                  </a:lnTo>
                  <a:lnTo>
                    <a:pt x="2111" y="241"/>
                  </a:lnTo>
                  <a:lnTo>
                    <a:pt x="2183" y="295"/>
                  </a:lnTo>
                  <a:lnTo>
                    <a:pt x="2250" y="353"/>
                  </a:lnTo>
                  <a:lnTo>
                    <a:pt x="2313" y="414"/>
                  </a:lnTo>
                  <a:lnTo>
                    <a:pt x="2371" y="477"/>
                  </a:lnTo>
                  <a:lnTo>
                    <a:pt x="2423" y="542"/>
                  </a:lnTo>
                  <a:lnTo>
                    <a:pt x="2471" y="610"/>
                  </a:lnTo>
                  <a:lnTo>
                    <a:pt x="2514" y="682"/>
                  </a:lnTo>
                  <a:lnTo>
                    <a:pt x="2552" y="755"/>
                  </a:lnTo>
                  <a:lnTo>
                    <a:pt x="2585" y="831"/>
                  </a:lnTo>
                  <a:lnTo>
                    <a:pt x="2614" y="910"/>
                  </a:lnTo>
                  <a:lnTo>
                    <a:pt x="2638" y="992"/>
                  </a:lnTo>
                  <a:lnTo>
                    <a:pt x="2655" y="1077"/>
                  </a:lnTo>
                  <a:lnTo>
                    <a:pt x="2669" y="1163"/>
                  </a:lnTo>
                  <a:lnTo>
                    <a:pt x="2676" y="1253"/>
                  </a:lnTo>
                  <a:lnTo>
                    <a:pt x="2678" y="1346"/>
                  </a:lnTo>
                  <a:lnTo>
                    <a:pt x="2676" y="1438"/>
                  </a:lnTo>
                  <a:lnTo>
                    <a:pt x="2669" y="1527"/>
                  </a:lnTo>
                  <a:lnTo>
                    <a:pt x="2655" y="1615"/>
                  </a:lnTo>
                  <a:lnTo>
                    <a:pt x="2637" y="1699"/>
                  </a:lnTo>
                  <a:lnTo>
                    <a:pt x="2614" y="1780"/>
                  </a:lnTo>
                  <a:lnTo>
                    <a:pt x="2585" y="1859"/>
                  </a:lnTo>
                  <a:lnTo>
                    <a:pt x="2552" y="1936"/>
                  </a:lnTo>
                  <a:lnTo>
                    <a:pt x="2514" y="2010"/>
                  </a:lnTo>
                  <a:lnTo>
                    <a:pt x="2471" y="2080"/>
                  </a:lnTo>
                  <a:lnTo>
                    <a:pt x="2423" y="2149"/>
                  </a:lnTo>
                  <a:lnTo>
                    <a:pt x="2370" y="2215"/>
                  </a:lnTo>
                  <a:lnTo>
                    <a:pt x="2312" y="2278"/>
                  </a:lnTo>
                  <a:lnTo>
                    <a:pt x="2250" y="2338"/>
                  </a:lnTo>
                  <a:lnTo>
                    <a:pt x="2183" y="2395"/>
                  </a:lnTo>
                  <a:lnTo>
                    <a:pt x="2110" y="2451"/>
                  </a:lnTo>
                  <a:lnTo>
                    <a:pt x="2034" y="2503"/>
                  </a:lnTo>
                  <a:lnTo>
                    <a:pt x="2094" y="2511"/>
                  </a:lnTo>
                  <a:lnTo>
                    <a:pt x="2157" y="2515"/>
                  </a:lnTo>
                  <a:lnTo>
                    <a:pt x="2220" y="2515"/>
                  </a:lnTo>
                  <a:lnTo>
                    <a:pt x="2285" y="2511"/>
                  </a:lnTo>
                  <a:lnTo>
                    <a:pt x="2351" y="2503"/>
                  </a:lnTo>
                  <a:lnTo>
                    <a:pt x="2418" y="2490"/>
                  </a:lnTo>
                  <a:lnTo>
                    <a:pt x="2484" y="2473"/>
                  </a:lnTo>
                  <a:lnTo>
                    <a:pt x="2550" y="2453"/>
                  </a:lnTo>
                  <a:lnTo>
                    <a:pt x="2616" y="2427"/>
                  </a:lnTo>
                  <a:lnTo>
                    <a:pt x="2681" y="2397"/>
                  </a:lnTo>
                  <a:lnTo>
                    <a:pt x="2747" y="2363"/>
                  </a:lnTo>
                  <a:lnTo>
                    <a:pt x="2810" y="2325"/>
                  </a:lnTo>
                  <a:lnTo>
                    <a:pt x="2872" y="2281"/>
                  </a:lnTo>
                  <a:lnTo>
                    <a:pt x="2932" y="2233"/>
                  </a:lnTo>
                  <a:lnTo>
                    <a:pt x="2990" y="2181"/>
                  </a:lnTo>
                  <a:lnTo>
                    <a:pt x="3046" y="2123"/>
                  </a:lnTo>
                  <a:lnTo>
                    <a:pt x="3099" y="2061"/>
                  </a:lnTo>
                  <a:lnTo>
                    <a:pt x="3149" y="1994"/>
                  </a:lnTo>
                  <a:lnTo>
                    <a:pt x="3192" y="1927"/>
                  </a:lnTo>
                  <a:lnTo>
                    <a:pt x="3230" y="1857"/>
                  </a:lnTo>
                  <a:lnTo>
                    <a:pt x="3262" y="1786"/>
                  </a:lnTo>
                  <a:lnTo>
                    <a:pt x="3290" y="1712"/>
                  </a:lnTo>
                  <a:lnTo>
                    <a:pt x="3313" y="1637"/>
                  </a:lnTo>
                  <a:lnTo>
                    <a:pt x="3330" y="1561"/>
                  </a:lnTo>
                  <a:lnTo>
                    <a:pt x="3341" y="1485"/>
                  </a:lnTo>
                  <a:lnTo>
                    <a:pt x="3348" y="1408"/>
                  </a:lnTo>
                  <a:lnTo>
                    <a:pt x="3349" y="1330"/>
                  </a:lnTo>
                  <a:lnTo>
                    <a:pt x="3346" y="1252"/>
                  </a:lnTo>
                  <a:lnTo>
                    <a:pt x="3336" y="1175"/>
                  </a:lnTo>
                  <a:lnTo>
                    <a:pt x="3322" y="1098"/>
                  </a:lnTo>
                  <a:lnTo>
                    <a:pt x="3302" y="1022"/>
                  </a:lnTo>
                  <a:lnTo>
                    <a:pt x="3277" y="947"/>
                  </a:lnTo>
                  <a:lnTo>
                    <a:pt x="3247" y="874"/>
                  </a:lnTo>
                  <a:lnTo>
                    <a:pt x="3212" y="802"/>
                  </a:lnTo>
                  <a:lnTo>
                    <a:pt x="3172" y="732"/>
                  </a:lnTo>
                  <a:lnTo>
                    <a:pt x="3126" y="665"/>
                  </a:lnTo>
                  <a:lnTo>
                    <a:pt x="3073" y="598"/>
                  </a:lnTo>
                  <a:lnTo>
                    <a:pt x="3018" y="537"/>
                  </a:lnTo>
                  <a:lnTo>
                    <a:pt x="2959" y="481"/>
                  </a:lnTo>
                  <a:lnTo>
                    <a:pt x="2899" y="430"/>
                  </a:lnTo>
                  <a:lnTo>
                    <a:pt x="2836" y="383"/>
                  </a:lnTo>
                  <a:lnTo>
                    <a:pt x="2771" y="341"/>
                  </a:lnTo>
                  <a:lnTo>
                    <a:pt x="2706" y="304"/>
                  </a:lnTo>
                  <a:lnTo>
                    <a:pt x="2639" y="272"/>
                  </a:lnTo>
                  <a:lnTo>
                    <a:pt x="2570" y="244"/>
                  </a:lnTo>
                  <a:lnTo>
                    <a:pt x="2502" y="221"/>
                  </a:lnTo>
                  <a:lnTo>
                    <a:pt x="2433" y="203"/>
                  </a:lnTo>
                  <a:lnTo>
                    <a:pt x="2364" y="189"/>
                  </a:lnTo>
                  <a:lnTo>
                    <a:pt x="2296" y="180"/>
                  </a:lnTo>
                  <a:lnTo>
                    <a:pt x="2229" y="176"/>
                  </a:lnTo>
                  <a:lnTo>
                    <a:pt x="2162" y="176"/>
                  </a:lnTo>
                  <a:close/>
                  <a:moveTo>
                    <a:pt x="1381" y="0"/>
                  </a:moveTo>
                  <a:lnTo>
                    <a:pt x="1465" y="5"/>
                  </a:lnTo>
                  <a:lnTo>
                    <a:pt x="1551" y="15"/>
                  </a:lnTo>
                  <a:lnTo>
                    <a:pt x="1635" y="31"/>
                  </a:lnTo>
                  <a:lnTo>
                    <a:pt x="1719" y="54"/>
                  </a:lnTo>
                  <a:lnTo>
                    <a:pt x="1743" y="59"/>
                  </a:lnTo>
                  <a:lnTo>
                    <a:pt x="1765" y="61"/>
                  </a:lnTo>
                  <a:lnTo>
                    <a:pt x="1789" y="60"/>
                  </a:lnTo>
                  <a:lnTo>
                    <a:pt x="1812" y="55"/>
                  </a:lnTo>
                  <a:lnTo>
                    <a:pt x="1902" y="35"/>
                  </a:lnTo>
                  <a:lnTo>
                    <a:pt x="1991" y="19"/>
                  </a:lnTo>
                  <a:lnTo>
                    <a:pt x="2078" y="9"/>
                  </a:lnTo>
                  <a:lnTo>
                    <a:pt x="2166" y="5"/>
                  </a:lnTo>
                  <a:lnTo>
                    <a:pt x="2252" y="5"/>
                  </a:lnTo>
                  <a:lnTo>
                    <a:pt x="2338" y="11"/>
                  </a:lnTo>
                  <a:lnTo>
                    <a:pt x="2422" y="23"/>
                  </a:lnTo>
                  <a:lnTo>
                    <a:pt x="2506" y="41"/>
                  </a:lnTo>
                  <a:lnTo>
                    <a:pt x="2590" y="64"/>
                  </a:lnTo>
                  <a:lnTo>
                    <a:pt x="2671" y="93"/>
                  </a:lnTo>
                  <a:lnTo>
                    <a:pt x="2752" y="129"/>
                  </a:lnTo>
                  <a:lnTo>
                    <a:pt x="2832" y="170"/>
                  </a:lnTo>
                  <a:lnTo>
                    <a:pt x="2910" y="218"/>
                  </a:lnTo>
                  <a:lnTo>
                    <a:pt x="2985" y="269"/>
                  </a:lnTo>
                  <a:lnTo>
                    <a:pt x="3054" y="323"/>
                  </a:lnTo>
                  <a:lnTo>
                    <a:pt x="3118" y="381"/>
                  </a:lnTo>
                  <a:lnTo>
                    <a:pt x="3178" y="440"/>
                  </a:lnTo>
                  <a:lnTo>
                    <a:pt x="3232" y="502"/>
                  </a:lnTo>
                  <a:lnTo>
                    <a:pt x="3283" y="567"/>
                  </a:lnTo>
                  <a:lnTo>
                    <a:pt x="3328" y="635"/>
                  </a:lnTo>
                  <a:lnTo>
                    <a:pt x="3367" y="705"/>
                  </a:lnTo>
                  <a:lnTo>
                    <a:pt x="3403" y="779"/>
                  </a:lnTo>
                  <a:lnTo>
                    <a:pt x="3433" y="854"/>
                  </a:lnTo>
                  <a:lnTo>
                    <a:pt x="3459" y="931"/>
                  </a:lnTo>
                  <a:lnTo>
                    <a:pt x="3480" y="1013"/>
                  </a:lnTo>
                  <a:lnTo>
                    <a:pt x="3496" y="1095"/>
                  </a:lnTo>
                  <a:lnTo>
                    <a:pt x="3508" y="1180"/>
                  </a:lnTo>
                  <a:lnTo>
                    <a:pt x="3515" y="1268"/>
                  </a:lnTo>
                  <a:lnTo>
                    <a:pt x="3518" y="1357"/>
                  </a:lnTo>
                  <a:lnTo>
                    <a:pt x="3514" y="1446"/>
                  </a:lnTo>
                  <a:lnTo>
                    <a:pt x="3507" y="1532"/>
                  </a:lnTo>
                  <a:lnTo>
                    <a:pt x="3494" y="1616"/>
                  </a:lnTo>
                  <a:lnTo>
                    <a:pt x="3477" y="1698"/>
                  </a:lnTo>
                  <a:lnTo>
                    <a:pt x="3454" y="1778"/>
                  </a:lnTo>
                  <a:lnTo>
                    <a:pt x="3426" y="1856"/>
                  </a:lnTo>
                  <a:lnTo>
                    <a:pt x="3393" y="1932"/>
                  </a:lnTo>
                  <a:lnTo>
                    <a:pt x="3354" y="2006"/>
                  </a:lnTo>
                  <a:lnTo>
                    <a:pt x="3310" y="2077"/>
                  </a:lnTo>
                  <a:lnTo>
                    <a:pt x="3262" y="2147"/>
                  </a:lnTo>
                  <a:lnTo>
                    <a:pt x="3209" y="2213"/>
                  </a:lnTo>
                  <a:lnTo>
                    <a:pt x="3150" y="2277"/>
                  </a:lnTo>
                  <a:lnTo>
                    <a:pt x="3086" y="2339"/>
                  </a:lnTo>
                  <a:lnTo>
                    <a:pt x="3020" y="2395"/>
                  </a:lnTo>
                  <a:lnTo>
                    <a:pt x="2953" y="2447"/>
                  </a:lnTo>
                  <a:lnTo>
                    <a:pt x="2882" y="2494"/>
                  </a:lnTo>
                  <a:lnTo>
                    <a:pt x="2810" y="2534"/>
                  </a:lnTo>
                  <a:lnTo>
                    <a:pt x="2736" y="2570"/>
                  </a:lnTo>
                  <a:lnTo>
                    <a:pt x="2660" y="2601"/>
                  </a:lnTo>
                  <a:lnTo>
                    <a:pt x="2582" y="2627"/>
                  </a:lnTo>
                  <a:lnTo>
                    <a:pt x="2502" y="2648"/>
                  </a:lnTo>
                  <a:lnTo>
                    <a:pt x="2420" y="2664"/>
                  </a:lnTo>
                  <a:lnTo>
                    <a:pt x="2337" y="2676"/>
                  </a:lnTo>
                  <a:lnTo>
                    <a:pt x="2252" y="2683"/>
                  </a:lnTo>
                  <a:lnTo>
                    <a:pt x="2165" y="2685"/>
                  </a:lnTo>
                  <a:lnTo>
                    <a:pt x="2071" y="2681"/>
                  </a:lnTo>
                  <a:lnTo>
                    <a:pt x="1977" y="2671"/>
                  </a:lnTo>
                  <a:lnTo>
                    <a:pt x="1884" y="2654"/>
                  </a:lnTo>
                  <a:lnTo>
                    <a:pt x="1792" y="2631"/>
                  </a:lnTo>
                  <a:lnTo>
                    <a:pt x="1776" y="2628"/>
                  </a:lnTo>
                  <a:lnTo>
                    <a:pt x="1758" y="2629"/>
                  </a:lnTo>
                  <a:lnTo>
                    <a:pt x="1741" y="2632"/>
                  </a:lnTo>
                  <a:lnTo>
                    <a:pt x="1641" y="2656"/>
                  </a:lnTo>
                  <a:lnTo>
                    <a:pt x="1544" y="2674"/>
                  </a:lnTo>
                  <a:lnTo>
                    <a:pt x="1447" y="2685"/>
                  </a:lnTo>
                  <a:lnTo>
                    <a:pt x="1352" y="2689"/>
                  </a:lnTo>
                  <a:lnTo>
                    <a:pt x="1258" y="2688"/>
                  </a:lnTo>
                  <a:lnTo>
                    <a:pt x="1166" y="2679"/>
                  </a:lnTo>
                  <a:lnTo>
                    <a:pt x="1074" y="2664"/>
                  </a:lnTo>
                  <a:lnTo>
                    <a:pt x="985" y="2642"/>
                  </a:lnTo>
                  <a:lnTo>
                    <a:pt x="896" y="2614"/>
                  </a:lnTo>
                  <a:lnTo>
                    <a:pt x="808" y="2580"/>
                  </a:lnTo>
                  <a:lnTo>
                    <a:pt x="723" y="2538"/>
                  </a:lnTo>
                  <a:lnTo>
                    <a:pt x="639" y="2490"/>
                  </a:lnTo>
                  <a:lnTo>
                    <a:pt x="555" y="2437"/>
                  </a:lnTo>
                  <a:lnTo>
                    <a:pt x="473" y="2376"/>
                  </a:lnTo>
                  <a:lnTo>
                    <a:pt x="465" y="2369"/>
                  </a:lnTo>
                  <a:lnTo>
                    <a:pt x="457" y="2362"/>
                  </a:lnTo>
                  <a:lnTo>
                    <a:pt x="389" y="2294"/>
                  </a:lnTo>
                  <a:lnTo>
                    <a:pt x="330" y="2231"/>
                  </a:lnTo>
                  <a:lnTo>
                    <a:pt x="277" y="2165"/>
                  </a:lnTo>
                  <a:lnTo>
                    <a:pt x="227" y="2095"/>
                  </a:lnTo>
                  <a:lnTo>
                    <a:pt x="183" y="2024"/>
                  </a:lnTo>
                  <a:lnTo>
                    <a:pt x="143" y="1950"/>
                  </a:lnTo>
                  <a:lnTo>
                    <a:pt x="108" y="1874"/>
                  </a:lnTo>
                  <a:lnTo>
                    <a:pt x="78" y="1796"/>
                  </a:lnTo>
                  <a:lnTo>
                    <a:pt x="53" y="1717"/>
                  </a:lnTo>
                  <a:lnTo>
                    <a:pt x="32" y="1637"/>
                  </a:lnTo>
                  <a:lnTo>
                    <a:pt x="17" y="1556"/>
                  </a:lnTo>
                  <a:lnTo>
                    <a:pt x="6" y="1474"/>
                  </a:lnTo>
                  <a:lnTo>
                    <a:pt x="1" y="1392"/>
                  </a:lnTo>
                  <a:lnTo>
                    <a:pt x="0" y="1308"/>
                  </a:lnTo>
                  <a:lnTo>
                    <a:pt x="4" y="1226"/>
                  </a:lnTo>
                  <a:lnTo>
                    <a:pt x="14" y="1144"/>
                  </a:lnTo>
                  <a:lnTo>
                    <a:pt x="29" y="1062"/>
                  </a:lnTo>
                  <a:lnTo>
                    <a:pt x="48" y="981"/>
                  </a:lnTo>
                  <a:lnTo>
                    <a:pt x="73" y="900"/>
                  </a:lnTo>
                  <a:lnTo>
                    <a:pt x="101" y="823"/>
                  </a:lnTo>
                  <a:lnTo>
                    <a:pt x="137" y="745"/>
                  </a:lnTo>
                  <a:lnTo>
                    <a:pt x="176" y="670"/>
                  </a:lnTo>
                  <a:lnTo>
                    <a:pt x="222" y="596"/>
                  </a:lnTo>
                  <a:lnTo>
                    <a:pt x="271" y="526"/>
                  </a:lnTo>
                  <a:lnTo>
                    <a:pt x="326" y="460"/>
                  </a:lnTo>
                  <a:lnTo>
                    <a:pt x="384" y="398"/>
                  </a:lnTo>
                  <a:lnTo>
                    <a:pt x="446" y="339"/>
                  </a:lnTo>
                  <a:lnTo>
                    <a:pt x="512" y="285"/>
                  </a:lnTo>
                  <a:lnTo>
                    <a:pt x="580" y="235"/>
                  </a:lnTo>
                  <a:lnTo>
                    <a:pt x="651" y="190"/>
                  </a:lnTo>
                  <a:lnTo>
                    <a:pt x="726" y="150"/>
                  </a:lnTo>
                  <a:lnTo>
                    <a:pt x="803" y="114"/>
                  </a:lnTo>
                  <a:lnTo>
                    <a:pt x="881" y="83"/>
                  </a:lnTo>
                  <a:lnTo>
                    <a:pt x="961" y="56"/>
                  </a:lnTo>
                  <a:lnTo>
                    <a:pt x="1043" y="35"/>
                  </a:lnTo>
                  <a:lnTo>
                    <a:pt x="1127" y="19"/>
                  </a:lnTo>
                  <a:lnTo>
                    <a:pt x="1211" y="7"/>
                  </a:lnTo>
                  <a:lnTo>
                    <a:pt x="1295" y="1"/>
                  </a:lnTo>
                  <a:lnTo>
                    <a:pt x="1381"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spTree>
    <p:extLst>
      <p:ext uri="{BB962C8B-B14F-4D97-AF65-F5344CB8AC3E}">
        <p14:creationId xmlns:p14="http://schemas.microsoft.com/office/powerpoint/2010/main" val="21112495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rrowheads="1"/>
          </p:cNvSpPr>
          <p:nvPr/>
        </p:nvSpPr>
        <p:spPr bwMode="auto">
          <a:xfrm>
            <a:off x="533834" y="1575526"/>
            <a:ext cx="3839935" cy="4792944"/>
          </a:xfrm>
          <a:prstGeom prst="rect">
            <a:avLst/>
          </a:prstGeom>
          <a:solidFill>
            <a:schemeClr val="tx1">
              <a:lumMod val="60000"/>
              <a:lumOff val="40000"/>
            </a:schemeClr>
          </a:solidFill>
          <a:ln w="63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54" tIns="182854" rIns="182854" bIns="182854" numCol="1" rtlCol="0" anchor="t" anchorCtr="0" compatLnSpc="1">
            <a:prstTxWarp prst="textNoShape">
              <a:avLst/>
            </a:prstTxWarp>
            <a:noAutofit/>
          </a:bodyPr>
          <a:lstStyle/>
          <a:p>
            <a:pPr defTabSz="914188">
              <a:spcBef>
                <a:spcPct val="20000"/>
              </a:spcBef>
              <a:buSzPct val="90000"/>
            </a:pPr>
            <a:r>
              <a:rPr lang="en-US" sz="2400" dirty="0">
                <a:solidFill>
                  <a:schemeClr val="bg1"/>
                </a:solidFill>
              </a:rPr>
              <a:t>Security Management </a:t>
            </a:r>
          </a:p>
        </p:txBody>
      </p:sp>
      <p:sp>
        <p:nvSpPr>
          <p:cNvPr id="15" name="Rounded Rectangle 18458"/>
          <p:cNvSpPr>
            <a:spLocks noChangeArrowheads="1"/>
          </p:cNvSpPr>
          <p:nvPr/>
        </p:nvSpPr>
        <p:spPr bwMode="auto">
          <a:xfrm>
            <a:off x="706151" y="508439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Network perimeter</a:t>
            </a:r>
          </a:p>
        </p:txBody>
      </p:sp>
      <p:sp>
        <p:nvSpPr>
          <p:cNvPr id="17" name="Rounded Rectangle 18455"/>
          <p:cNvSpPr>
            <a:spLocks noChangeArrowheads="1"/>
          </p:cNvSpPr>
          <p:nvPr/>
        </p:nvSpPr>
        <p:spPr bwMode="auto">
          <a:xfrm>
            <a:off x="706151" y="451166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Internal</a:t>
            </a:r>
            <a:r>
              <a:rPr lang="en-US" dirty="0">
                <a:solidFill>
                  <a:srgbClr val="505050"/>
                </a:solidFill>
              </a:rPr>
              <a:t> </a:t>
            </a:r>
            <a:r>
              <a:rPr lang="en-US" dirty="0">
                <a:solidFill>
                  <a:schemeClr val="bg1"/>
                </a:solidFill>
              </a:rPr>
              <a:t>network</a:t>
            </a:r>
          </a:p>
        </p:txBody>
      </p:sp>
      <p:sp>
        <p:nvSpPr>
          <p:cNvPr id="19" name="Rounded Rectangle 18452"/>
          <p:cNvSpPr>
            <a:spLocks noChangeArrowheads="1"/>
          </p:cNvSpPr>
          <p:nvPr/>
        </p:nvSpPr>
        <p:spPr bwMode="auto">
          <a:xfrm>
            <a:off x="706151" y="393894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Host</a:t>
            </a:r>
          </a:p>
        </p:txBody>
      </p:sp>
      <p:sp>
        <p:nvSpPr>
          <p:cNvPr id="21" name="Rounded Rectangle 18449"/>
          <p:cNvSpPr>
            <a:spLocks noChangeArrowheads="1"/>
          </p:cNvSpPr>
          <p:nvPr/>
        </p:nvSpPr>
        <p:spPr bwMode="auto">
          <a:xfrm>
            <a:off x="706151" y="336621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Application</a:t>
            </a:r>
          </a:p>
        </p:txBody>
      </p:sp>
      <p:sp>
        <p:nvSpPr>
          <p:cNvPr id="23" name="Rounded Rectangle 18446"/>
          <p:cNvSpPr>
            <a:spLocks noChangeArrowheads="1"/>
          </p:cNvSpPr>
          <p:nvPr/>
        </p:nvSpPr>
        <p:spPr bwMode="auto">
          <a:xfrm>
            <a:off x="706151" y="222076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Data</a:t>
            </a:r>
          </a:p>
        </p:txBody>
      </p:sp>
      <p:sp>
        <p:nvSpPr>
          <p:cNvPr id="24" name="Rounded Rectangle 18441"/>
          <p:cNvSpPr>
            <a:spLocks noChangeArrowheads="1"/>
          </p:cNvSpPr>
          <p:nvPr/>
        </p:nvSpPr>
        <p:spPr bwMode="auto">
          <a:xfrm>
            <a:off x="706151" y="279348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User</a:t>
            </a:r>
          </a:p>
        </p:txBody>
      </p:sp>
      <p:sp>
        <p:nvSpPr>
          <p:cNvPr id="93" name="Rounded Rectangle 18458"/>
          <p:cNvSpPr>
            <a:spLocks noChangeArrowheads="1"/>
          </p:cNvSpPr>
          <p:nvPr/>
        </p:nvSpPr>
        <p:spPr bwMode="auto">
          <a:xfrm>
            <a:off x="706151" y="5657122"/>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Facility</a:t>
            </a:r>
          </a:p>
        </p:txBody>
      </p:sp>
      <p:sp>
        <p:nvSpPr>
          <p:cNvPr id="13" name="TextBox 18456"/>
          <p:cNvSpPr txBox="1">
            <a:spLocks noChangeArrowheads="1"/>
          </p:cNvSpPr>
          <p:nvPr/>
        </p:nvSpPr>
        <p:spPr bwMode="auto">
          <a:xfrm>
            <a:off x="4390714" y="2252409"/>
            <a:ext cx="7191264" cy="709394"/>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Threat and vulnerability management, security monitoring, and response, </a:t>
            </a:r>
            <a:r>
              <a:rPr lang="en-US" b="1" dirty="0">
                <a:solidFill>
                  <a:srgbClr val="505050"/>
                </a:solidFill>
              </a:rPr>
              <a:t>access control and monitoring, file/data integrity, encryption</a:t>
            </a:r>
          </a:p>
          <a:p>
            <a:pPr>
              <a:spcBef>
                <a:spcPts val="0"/>
              </a:spcBef>
            </a:pPr>
            <a:endParaRPr lang="en-US" b="1" dirty="0">
              <a:solidFill>
                <a:srgbClr val="505050"/>
              </a:solidFill>
              <a:latin typeface="Segoe UI"/>
            </a:endParaRPr>
          </a:p>
        </p:txBody>
      </p:sp>
      <p:sp>
        <p:nvSpPr>
          <p:cNvPr id="14" name="TextBox 18456"/>
          <p:cNvSpPr txBox="1">
            <a:spLocks noChangeArrowheads="1"/>
          </p:cNvSpPr>
          <p:nvPr/>
        </p:nvSpPr>
        <p:spPr bwMode="auto">
          <a:xfrm>
            <a:off x="4390714" y="5177115"/>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Edge routers, firewalls, intrusion detection, vulnerability scanning</a:t>
            </a:r>
          </a:p>
        </p:txBody>
      </p:sp>
      <p:sp>
        <p:nvSpPr>
          <p:cNvPr id="16" name="TextBox 18453"/>
          <p:cNvSpPr txBox="1">
            <a:spLocks noChangeArrowheads="1"/>
          </p:cNvSpPr>
          <p:nvPr/>
        </p:nvSpPr>
        <p:spPr bwMode="auto">
          <a:xfrm>
            <a:off x="4390714" y="4573387"/>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Dual-factor authentication, intrusion detection, vulnerability scanning</a:t>
            </a:r>
          </a:p>
        </p:txBody>
      </p:sp>
      <p:sp>
        <p:nvSpPr>
          <p:cNvPr id="18" name="TextBox 18450"/>
          <p:cNvSpPr txBox="1">
            <a:spLocks noChangeArrowheads="1"/>
          </p:cNvSpPr>
          <p:nvPr/>
        </p:nvSpPr>
        <p:spPr bwMode="auto">
          <a:xfrm>
            <a:off x="4390714" y="3969659"/>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Access control and monitoring, anti-malware, patch and </a:t>
            </a:r>
            <a:br>
              <a:rPr lang="en-US" b="1" dirty="0">
                <a:solidFill>
                  <a:srgbClr val="505050"/>
                </a:solidFill>
                <a:latin typeface="Segoe UI"/>
              </a:rPr>
            </a:br>
            <a:r>
              <a:rPr lang="en-US" b="1" dirty="0">
                <a:solidFill>
                  <a:srgbClr val="505050"/>
                </a:solidFill>
                <a:latin typeface="Segoe UI"/>
              </a:rPr>
              <a:t>configuration management</a:t>
            </a:r>
          </a:p>
        </p:txBody>
      </p:sp>
      <p:sp>
        <p:nvSpPr>
          <p:cNvPr id="20" name="TextBox 18447"/>
          <p:cNvSpPr txBox="1">
            <a:spLocks noChangeArrowheads="1"/>
          </p:cNvSpPr>
          <p:nvPr/>
        </p:nvSpPr>
        <p:spPr bwMode="auto">
          <a:xfrm>
            <a:off x="4390713" y="3365930"/>
            <a:ext cx="7892441"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Secure engineering (SDL), access control and monitoring, anti-malware</a:t>
            </a:r>
          </a:p>
        </p:txBody>
      </p:sp>
      <p:sp>
        <p:nvSpPr>
          <p:cNvPr id="22" name="TextBox 18444"/>
          <p:cNvSpPr txBox="1">
            <a:spLocks noChangeArrowheads="1"/>
          </p:cNvSpPr>
          <p:nvPr/>
        </p:nvSpPr>
        <p:spPr bwMode="auto">
          <a:xfrm>
            <a:off x="4377401" y="2048985"/>
            <a:ext cx="7191264" cy="632995"/>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endParaRPr lang="en-US" b="1" dirty="0">
              <a:solidFill>
                <a:srgbClr val="505050"/>
              </a:solidFill>
              <a:latin typeface="Segoe UI"/>
            </a:endParaRPr>
          </a:p>
        </p:txBody>
      </p:sp>
      <p:sp>
        <p:nvSpPr>
          <p:cNvPr id="25" name="TextBox 18442"/>
          <p:cNvSpPr txBox="1">
            <a:spLocks noChangeArrowheads="1"/>
          </p:cNvSpPr>
          <p:nvPr/>
        </p:nvSpPr>
        <p:spPr bwMode="auto">
          <a:xfrm>
            <a:off x="4390714" y="276220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Account management, training and awareness, screening</a:t>
            </a:r>
          </a:p>
        </p:txBody>
      </p:sp>
      <p:sp>
        <p:nvSpPr>
          <p:cNvPr id="95" name="TextBox 18456"/>
          <p:cNvSpPr txBox="1">
            <a:spLocks noChangeArrowheads="1"/>
          </p:cNvSpPr>
          <p:nvPr/>
        </p:nvSpPr>
        <p:spPr bwMode="auto">
          <a:xfrm>
            <a:off x="4390714" y="578084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Physical controls, video surveillance, access control</a:t>
            </a:r>
          </a:p>
        </p:txBody>
      </p:sp>
      <p:cxnSp>
        <p:nvCxnSpPr>
          <p:cNvPr id="4" name="Straight Connector 3"/>
          <p:cNvCxnSpPr/>
          <p:nvPr/>
        </p:nvCxnSpPr>
        <p:spPr>
          <a:xfrm flipH="1" flipV="1">
            <a:off x="3697052" y="2483564"/>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3697052" y="3050511"/>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3697052" y="3639245"/>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3697052" y="422798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3697052" y="472321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3697052" y="5343112"/>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3697052" y="5952626"/>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dirty="0"/>
              <a:t>Defense in depth</a:t>
            </a:r>
          </a:p>
        </p:txBody>
      </p:sp>
    </p:spTree>
    <p:extLst>
      <p:ext uri="{BB962C8B-B14F-4D97-AF65-F5344CB8AC3E}">
        <p14:creationId xmlns:p14="http://schemas.microsoft.com/office/powerpoint/2010/main" val="2050650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nodePh="1">
                                  <p:stCondLst>
                                    <p:cond delay="0"/>
                                  </p:stCondLst>
                                  <p:endCondLst>
                                    <p:cond evt="begin" delay="0">
                                      <p:tn val="29"/>
                                    </p:cond>
                                  </p:end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8" grpId="0"/>
      <p:bldP spid="20" grpId="0"/>
      <p:bldP spid="22" grpId="0"/>
      <p:bldP spid="25" grpId="0"/>
      <p:bldP spid="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1041"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Global compliance with focus</a:t>
            </a:r>
          </a:p>
        </p:txBody>
      </p:sp>
      <p:sp>
        <p:nvSpPr>
          <p:cNvPr id="72" name="Rectangle 71"/>
          <p:cNvSpPr/>
          <p:nvPr/>
        </p:nvSpPr>
        <p:spPr>
          <a:xfrm flipH="1">
            <a:off x="2162279" y="1218151"/>
            <a:ext cx="9586903"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73" name="Rectangle 72"/>
          <p:cNvSpPr/>
          <p:nvPr/>
        </p:nvSpPr>
        <p:spPr bwMode="auto">
          <a:xfrm>
            <a:off x="463049" y="1218150"/>
            <a:ext cx="1708569" cy="1388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indent="1557" algn="ctr" defTabSz="914192" fontAlgn="base">
              <a:spcBef>
                <a:spcPct val="0"/>
              </a:spcBef>
              <a:spcAft>
                <a:spcPts val="1175"/>
              </a:spcAft>
              <a:buClr>
                <a:srgbClr val="FFFFFF"/>
              </a:buClr>
              <a:buSzPct val="80000"/>
              <a:defRPr/>
            </a:pPr>
            <a:r>
              <a:rPr lang="en-IN" sz="1765" kern="0" dirty="0">
                <a:solidFill>
                  <a:srgbClr val="FFFFFF"/>
                </a:solidFill>
                <a:cs typeface="Segoe UI Semibold" panose="020B0702040204020203" pitchFamily="34" charset="0"/>
              </a:rPr>
              <a:t>Foundational</a:t>
            </a:r>
          </a:p>
        </p:txBody>
      </p:sp>
      <p:grpSp>
        <p:nvGrpSpPr>
          <p:cNvPr id="74" name="Group 73"/>
          <p:cNvGrpSpPr/>
          <p:nvPr/>
        </p:nvGrpSpPr>
        <p:grpSpPr>
          <a:xfrm>
            <a:off x="4294115" y="1460745"/>
            <a:ext cx="609026" cy="934682"/>
            <a:chOff x="4365905" y="2292167"/>
            <a:chExt cx="621238" cy="953424"/>
          </a:xfrm>
        </p:grpSpPr>
        <p:pic>
          <p:nvPicPr>
            <p:cNvPr id="75" name="Picture 7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905" y="2292167"/>
              <a:ext cx="621238" cy="622554"/>
            </a:xfrm>
            <a:prstGeom prst="rect">
              <a:avLst/>
            </a:prstGeom>
          </p:spPr>
        </p:pic>
        <p:sp>
          <p:nvSpPr>
            <p:cNvPr id="76" name="Rectangle 75"/>
            <p:cNvSpPr/>
            <p:nvPr/>
          </p:nvSpPr>
          <p:spPr>
            <a:xfrm>
              <a:off x="4383417" y="3091725"/>
              <a:ext cx="578603"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27001</a:t>
              </a:r>
            </a:p>
          </p:txBody>
        </p:sp>
      </p:grpSp>
      <p:grpSp>
        <p:nvGrpSpPr>
          <p:cNvPr id="77" name="Group 76"/>
          <p:cNvGrpSpPr/>
          <p:nvPr/>
        </p:nvGrpSpPr>
        <p:grpSpPr>
          <a:xfrm>
            <a:off x="5806707" y="1424020"/>
            <a:ext cx="746353" cy="934682"/>
            <a:chOff x="5780690" y="2254705"/>
            <a:chExt cx="761319" cy="953424"/>
          </a:xfrm>
        </p:grpSpPr>
        <p:pic>
          <p:nvPicPr>
            <p:cNvPr id="78" name="Picture 77"/>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08751" y="2254705"/>
              <a:ext cx="680022" cy="622554"/>
            </a:xfrm>
            <a:prstGeom prst="rect">
              <a:avLst/>
            </a:prstGeom>
          </p:spPr>
        </p:pic>
        <p:sp>
          <p:nvSpPr>
            <p:cNvPr id="79" name="Rectangle 78"/>
            <p:cNvSpPr/>
            <p:nvPr/>
          </p:nvSpPr>
          <p:spPr>
            <a:xfrm>
              <a:off x="5780690" y="3054263"/>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1 Type 2</a:t>
              </a:r>
            </a:p>
          </p:txBody>
        </p:sp>
      </p:grpSp>
      <p:grpSp>
        <p:nvGrpSpPr>
          <p:cNvPr id="80" name="Group 79"/>
          <p:cNvGrpSpPr/>
          <p:nvPr/>
        </p:nvGrpSpPr>
        <p:grpSpPr>
          <a:xfrm>
            <a:off x="7376919" y="1435721"/>
            <a:ext cx="746353" cy="934682"/>
            <a:chOff x="7472773" y="2266641"/>
            <a:chExt cx="761319" cy="953424"/>
          </a:xfrm>
        </p:grpSpPr>
        <p:pic>
          <p:nvPicPr>
            <p:cNvPr id="81" name="Picture 80"/>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503653" y="2266641"/>
              <a:ext cx="680022" cy="622554"/>
            </a:xfrm>
            <a:prstGeom prst="rect">
              <a:avLst/>
            </a:prstGeom>
          </p:spPr>
        </p:pic>
        <p:sp>
          <p:nvSpPr>
            <p:cNvPr id="82" name="Rectangle 81"/>
            <p:cNvSpPr/>
            <p:nvPr/>
          </p:nvSpPr>
          <p:spPr>
            <a:xfrm>
              <a:off x="7472773" y="3066199"/>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2 Type 2</a:t>
              </a:r>
            </a:p>
          </p:txBody>
        </p:sp>
      </p:grpSp>
      <p:grpSp>
        <p:nvGrpSpPr>
          <p:cNvPr id="83" name="Group 82"/>
          <p:cNvGrpSpPr/>
          <p:nvPr/>
        </p:nvGrpSpPr>
        <p:grpSpPr>
          <a:xfrm>
            <a:off x="10585443" y="1379657"/>
            <a:ext cx="807771" cy="934682"/>
            <a:chOff x="9886876" y="2209453"/>
            <a:chExt cx="823969" cy="953424"/>
          </a:xfrm>
        </p:grpSpPr>
        <p:pic>
          <p:nvPicPr>
            <p:cNvPr id="84" name="Picture 14" descr="http://www.theauditpeople.com/sites/default/files/pictures/iso-logo.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86876" y="2209453"/>
              <a:ext cx="823969" cy="622554"/>
            </a:xfrm>
            <a:prstGeom prst="rect">
              <a:avLst/>
            </a:prstGeom>
            <a:noFill/>
            <a:extLst>
              <a:ext uri="{909E8E84-426E-40dd-AFC4-6F175D3DCCD1}">
                <a14:hiddenFill xmlns:a14="http://schemas.microsoft.com/office/drawing/2010/main" xmlns="">
                  <a:solidFill>
                    <a:srgbClr val="FFFFFF"/>
                  </a:solidFill>
                </a14:hiddenFill>
              </a:ext>
            </a:extLst>
          </p:spPr>
        </p:pic>
        <p:sp>
          <p:nvSpPr>
            <p:cNvPr id="85" name="Rectangle 84"/>
            <p:cNvSpPr/>
            <p:nvPr/>
          </p:nvSpPr>
          <p:spPr>
            <a:xfrm>
              <a:off x="9974210" y="3009011"/>
              <a:ext cx="578602"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27018</a:t>
              </a:r>
            </a:p>
          </p:txBody>
        </p:sp>
      </p:grpSp>
      <p:grpSp>
        <p:nvGrpSpPr>
          <p:cNvPr id="86" name="Group 85"/>
          <p:cNvGrpSpPr/>
          <p:nvPr/>
        </p:nvGrpSpPr>
        <p:grpSpPr>
          <a:xfrm>
            <a:off x="8861711" y="1515078"/>
            <a:ext cx="894355" cy="951833"/>
            <a:chOff x="8581001" y="2347588"/>
            <a:chExt cx="912289" cy="970919"/>
          </a:xfrm>
        </p:grpSpPr>
        <p:pic>
          <p:nvPicPr>
            <p:cNvPr id="87" name="Picture 8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581001" y="2347588"/>
              <a:ext cx="912289" cy="349808"/>
            </a:xfrm>
            <a:prstGeom prst="rect">
              <a:avLst/>
            </a:prstGeom>
          </p:spPr>
        </p:pic>
        <p:sp>
          <p:nvSpPr>
            <p:cNvPr id="88" name="Rectangle 87"/>
            <p:cNvSpPr/>
            <p:nvPr/>
          </p:nvSpPr>
          <p:spPr>
            <a:xfrm>
              <a:off x="8614814" y="3010774"/>
              <a:ext cx="844663" cy="307733"/>
            </a:xfrm>
            <a:prstGeom prst="rect">
              <a:avLst/>
            </a:prstGeom>
          </p:spPr>
          <p:txBody>
            <a:bodyPr wrap="none" lIns="0" tIns="0" rIns="0" bIns="0">
              <a:noAutofit/>
            </a:bodyPr>
            <a:lstStyle/>
            <a:p>
              <a:pPr algn="ctr" defTabSz="597032" fontAlgn="ctr">
                <a:defRPr/>
              </a:pPr>
              <a:r>
                <a:rPr lang="en-US" sz="1028" kern="0" dirty="0">
                  <a:solidFill>
                    <a:srgbClr val="505050"/>
                  </a:solidFill>
                </a:rPr>
                <a:t>Cloud Controls</a:t>
              </a:r>
              <a:br>
                <a:rPr lang="en-US" sz="1028" kern="0" dirty="0">
                  <a:solidFill>
                    <a:srgbClr val="505050"/>
                  </a:solidFill>
                </a:rPr>
              </a:br>
              <a:r>
                <a:rPr lang="en-US" sz="1028" kern="0" dirty="0">
                  <a:solidFill>
                    <a:srgbClr val="505050"/>
                  </a:solidFill>
                </a:rPr>
                <a:t>Matrix</a:t>
              </a:r>
            </a:p>
          </p:txBody>
        </p:sp>
      </p:grpSp>
      <p:sp>
        <p:nvSpPr>
          <p:cNvPr id="89" name="Rectangle 88"/>
          <p:cNvSpPr/>
          <p:nvPr/>
        </p:nvSpPr>
        <p:spPr>
          <a:xfrm flipH="1">
            <a:off x="2151850" y="3060772"/>
            <a:ext cx="9586902"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90" name="Rectangle 89"/>
          <p:cNvSpPr/>
          <p:nvPr/>
        </p:nvSpPr>
        <p:spPr bwMode="auto">
          <a:xfrm>
            <a:off x="449015" y="3060772"/>
            <a:ext cx="1712171" cy="13889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Industry</a:t>
            </a:r>
          </a:p>
        </p:txBody>
      </p:sp>
      <p:pic>
        <p:nvPicPr>
          <p:cNvPr id="92" name="Picture 28"/>
          <p:cNvPicPr>
            <a:picLocks noChangeAspect="1"/>
          </p:cNvPicPr>
          <p:nvPr/>
        </p:nvPicPr>
        <p:blipFill rotWithShape="1">
          <a:blip r:embed="rId11" cstate="print">
            <a:extLst>
              <a:ext uri="{28A0092B-C50C-407E-A947-70E740481C1C}">
                <a14:useLocalDpi xmlns:a14="http://schemas.microsoft.com/office/drawing/2010/main"/>
              </a:ext>
            </a:extLst>
          </a:blip>
          <a:srcRect l="19912" r="16881" b="43417"/>
          <a:stretch/>
        </p:blipFill>
        <p:spPr>
          <a:xfrm>
            <a:off x="2583422" y="3159677"/>
            <a:ext cx="866946" cy="772303"/>
          </a:xfrm>
          <a:prstGeom prst="rect">
            <a:avLst/>
          </a:prstGeom>
        </p:spPr>
      </p:pic>
      <p:sp>
        <p:nvSpPr>
          <p:cNvPr id="94" name="Rectangle 93"/>
          <p:cNvSpPr/>
          <p:nvPr/>
        </p:nvSpPr>
        <p:spPr>
          <a:xfrm>
            <a:off x="2607525" y="3980047"/>
            <a:ext cx="765240" cy="415183"/>
          </a:xfrm>
          <a:prstGeom prst="rect">
            <a:avLst/>
          </a:prstGeom>
        </p:spPr>
        <p:txBody>
          <a:bodyPr wrap="square">
            <a:spAutoFit/>
          </a:bodyPr>
          <a:lstStyle/>
          <a:p>
            <a:pPr algn="ctr" defTabSz="570855" fontAlgn="ctr">
              <a:defRPr/>
            </a:pPr>
            <a:r>
              <a:rPr lang="en-US" sz="1028" kern="0" dirty="0">
                <a:solidFill>
                  <a:srgbClr val="505050"/>
                </a:solidFill>
              </a:rPr>
              <a:t>HIPAA / HITECH</a:t>
            </a:r>
          </a:p>
        </p:txBody>
      </p:sp>
      <p:pic>
        <p:nvPicPr>
          <p:cNvPr id="95" name="Picture 3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53601" y="3265255"/>
            <a:ext cx="628092" cy="621811"/>
          </a:xfrm>
          <a:prstGeom prst="rect">
            <a:avLst/>
          </a:prstGeom>
        </p:spPr>
      </p:pic>
      <p:sp>
        <p:nvSpPr>
          <p:cNvPr id="96" name="Rectangle 95"/>
          <p:cNvSpPr/>
          <p:nvPr/>
        </p:nvSpPr>
        <p:spPr>
          <a:xfrm>
            <a:off x="3840733" y="4001045"/>
            <a:ext cx="812927" cy="253751"/>
          </a:xfrm>
          <a:prstGeom prst="rect">
            <a:avLst/>
          </a:prstGeom>
        </p:spPr>
        <p:txBody>
          <a:bodyPr wrap="none">
            <a:spAutoFit/>
          </a:bodyPr>
          <a:lstStyle/>
          <a:p>
            <a:pPr algn="ctr" defTabSz="570855" fontAlgn="ctr">
              <a:defRPr/>
            </a:pPr>
            <a:r>
              <a:rPr lang="en-US" sz="1028" kern="0" dirty="0">
                <a:solidFill>
                  <a:srgbClr val="505050"/>
                </a:solidFill>
              </a:rPr>
              <a:t>FIPS 140-2</a:t>
            </a:r>
          </a:p>
        </p:txBody>
      </p:sp>
      <p:pic>
        <p:nvPicPr>
          <p:cNvPr id="97" name="Picture 9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187033" y="3322340"/>
            <a:ext cx="774660" cy="312448"/>
          </a:xfrm>
          <a:prstGeom prst="rect">
            <a:avLst/>
          </a:prstGeom>
        </p:spPr>
      </p:pic>
      <p:sp>
        <p:nvSpPr>
          <p:cNvPr id="98" name="Rectangle 97"/>
          <p:cNvSpPr/>
          <p:nvPr/>
        </p:nvSpPr>
        <p:spPr>
          <a:xfrm>
            <a:off x="6359107" y="4029170"/>
            <a:ext cx="742072" cy="253751"/>
          </a:xfrm>
          <a:prstGeom prst="rect">
            <a:avLst/>
          </a:prstGeom>
        </p:spPr>
        <p:txBody>
          <a:bodyPr wrap="square">
            <a:spAutoFit/>
          </a:bodyPr>
          <a:lstStyle/>
          <a:p>
            <a:pPr algn="ctr" defTabSz="570855" fontAlgn="ctr">
              <a:defRPr/>
            </a:pPr>
            <a:r>
              <a:rPr lang="en-US" sz="1028" kern="0" dirty="0">
                <a:solidFill>
                  <a:srgbClr val="505050"/>
                </a:solidFill>
              </a:rPr>
              <a:t>FERPA</a:t>
            </a:r>
          </a:p>
        </p:txBody>
      </p:sp>
      <p:pic>
        <p:nvPicPr>
          <p:cNvPr id="99" name="Picture 98"/>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963153" y="3265255"/>
            <a:ext cx="603141" cy="603141"/>
          </a:xfrm>
          <a:prstGeom prst="rect">
            <a:avLst/>
          </a:prstGeom>
        </p:spPr>
      </p:pic>
      <p:pic>
        <p:nvPicPr>
          <p:cNvPr id="100" name="Picture 9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35980" y="3265255"/>
            <a:ext cx="603143" cy="603141"/>
          </a:xfrm>
          <a:prstGeom prst="rect">
            <a:avLst/>
          </a:prstGeom>
        </p:spPr>
      </p:pic>
      <p:sp>
        <p:nvSpPr>
          <p:cNvPr id="101" name="Rectangle 100"/>
          <p:cNvSpPr/>
          <p:nvPr/>
        </p:nvSpPr>
        <p:spPr>
          <a:xfrm>
            <a:off x="7378774" y="4001045"/>
            <a:ext cx="920315" cy="253751"/>
          </a:xfrm>
          <a:prstGeom prst="rect">
            <a:avLst/>
          </a:prstGeom>
        </p:spPr>
        <p:txBody>
          <a:bodyPr wrap="none">
            <a:spAutoFit/>
          </a:bodyPr>
          <a:lstStyle/>
          <a:p>
            <a:pPr algn="ctr" defTabSz="570855" fontAlgn="ctr">
              <a:defRPr/>
            </a:pPr>
            <a:r>
              <a:rPr lang="en-US" sz="1028" kern="0" dirty="0">
                <a:solidFill>
                  <a:srgbClr val="505050"/>
                </a:solidFill>
              </a:rPr>
              <a:t>DISA Level 2</a:t>
            </a:r>
          </a:p>
        </p:txBody>
      </p:sp>
      <p:pic>
        <p:nvPicPr>
          <p:cNvPr id="102" name="Picture 10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413979" y="3278784"/>
            <a:ext cx="632330" cy="632332"/>
          </a:xfrm>
          <a:prstGeom prst="rect">
            <a:avLst/>
          </a:prstGeom>
        </p:spPr>
      </p:pic>
      <p:pic>
        <p:nvPicPr>
          <p:cNvPr id="103" name="Picture 102" descr="http://1.bp.blogspot.com/-zsub2Ach6i8/T3qyuPps54I/AAAAAAAAAVY/2DAjv_gntto/s1600/irs-logo.jpeg.png"/>
          <p:cNvPicPr/>
          <p:nvPr/>
        </p:nvPicPr>
        <p:blipFill>
          <a:blip r:embed="rId17" cstate="print">
            <a:extLst>
              <a:ext uri="{28A0092B-C50C-407E-A947-70E740481C1C}">
                <a14:useLocalDpi xmlns:a14="http://schemas.microsoft.com/office/drawing/2010/main"/>
              </a:ext>
            </a:extLst>
          </a:blip>
          <a:srcRect/>
          <a:stretch>
            <a:fillRect/>
          </a:stretch>
        </p:blipFill>
        <p:spPr bwMode="auto">
          <a:xfrm>
            <a:off x="9708571" y="3254520"/>
            <a:ext cx="628038" cy="628038"/>
          </a:xfrm>
          <a:prstGeom prst="rect">
            <a:avLst/>
          </a:prstGeom>
          <a:noFill/>
          <a:ln>
            <a:noFill/>
          </a:ln>
        </p:spPr>
      </p:pic>
      <p:pic>
        <p:nvPicPr>
          <p:cNvPr id="104" name="Picture 10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720377" y="3276004"/>
            <a:ext cx="651922" cy="635113"/>
          </a:xfrm>
          <a:prstGeom prst="rect">
            <a:avLst/>
          </a:prstGeom>
        </p:spPr>
      </p:pic>
      <p:sp>
        <p:nvSpPr>
          <p:cNvPr id="106" name="Rectangle 105"/>
          <p:cNvSpPr/>
          <p:nvPr/>
        </p:nvSpPr>
        <p:spPr>
          <a:xfrm>
            <a:off x="10625451" y="4027780"/>
            <a:ext cx="841779" cy="253751"/>
          </a:xfrm>
          <a:prstGeom prst="rect">
            <a:avLst/>
          </a:prstGeom>
        </p:spPr>
        <p:txBody>
          <a:bodyPr wrap="none">
            <a:spAutoFit/>
          </a:bodyPr>
          <a:lstStyle/>
          <a:p>
            <a:pPr algn="ctr" defTabSz="570855" fontAlgn="ctr">
              <a:defRPr/>
            </a:pPr>
            <a:r>
              <a:rPr lang="en-US" sz="1028" kern="0" dirty="0">
                <a:solidFill>
                  <a:srgbClr val="505050"/>
                </a:solidFill>
              </a:rPr>
              <a:t>ITAR-ready</a:t>
            </a:r>
          </a:p>
        </p:txBody>
      </p:sp>
      <p:sp>
        <p:nvSpPr>
          <p:cNvPr id="107" name="Rectangle 106"/>
          <p:cNvSpPr/>
          <p:nvPr/>
        </p:nvSpPr>
        <p:spPr>
          <a:xfrm>
            <a:off x="8748681" y="4010380"/>
            <a:ext cx="423454" cy="253751"/>
          </a:xfrm>
          <a:prstGeom prst="rect">
            <a:avLst/>
          </a:prstGeom>
        </p:spPr>
        <p:txBody>
          <a:bodyPr wrap="none">
            <a:spAutoFit/>
          </a:bodyPr>
          <a:lstStyle/>
          <a:p>
            <a:pPr algn="ctr" defTabSz="570855" fontAlgn="ctr">
              <a:defRPr/>
            </a:pPr>
            <a:r>
              <a:rPr lang="en-US" sz="1028" kern="0" dirty="0">
                <a:solidFill>
                  <a:srgbClr val="505050"/>
                </a:solidFill>
              </a:rPr>
              <a:t>CJIS</a:t>
            </a:r>
          </a:p>
        </p:txBody>
      </p:sp>
      <p:sp>
        <p:nvSpPr>
          <p:cNvPr id="128" name="Rectangle 127"/>
          <p:cNvSpPr/>
          <p:nvPr/>
        </p:nvSpPr>
        <p:spPr>
          <a:xfrm>
            <a:off x="5276287" y="3912783"/>
            <a:ext cx="601361" cy="415183"/>
          </a:xfrm>
          <a:prstGeom prst="rect">
            <a:avLst/>
          </a:prstGeom>
        </p:spPr>
        <p:txBody>
          <a:bodyPr wrap="none">
            <a:spAutoFit/>
          </a:bodyPr>
          <a:lstStyle/>
          <a:p>
            <a:pPr algn="ctr" defTabSz="570855" fontAlgn="ctr">
              <a:defRPr/>
            </a:pPr>
            <a:r>
              <a:rPr lang="en-US" sz="1028" kern="0" dirty="0">
                <a:solidFill>
                  <a:srgbClr val="505050"/>
                </a:solidFill>
              </a:rPr>
              <a:t>21 CFR</a:t>
            </a:r>
          </a:p>
          <a:p>
            <a:pPr algn="ctr" defTabSz="570855" fontAlgn="ctr">
              <a:defRPr/>
            </a:pPr>
            <a:r>
              <a:rPr lang="en-US" sz="1028" kern="0" dirty="0">
                <a:solidFill>
                  <a:srgbClr val="505050"/>
                </a:solidFill>
              </a:rPr>
              <a:t>Part 11</a:t>
            </a:r>
          </a:p>
        </p:txBody>
      </p:sp>
      <p:sp>
        <p:nvSpPr>
          <p:cNvPr id="129" name="Rectangle 128"/>
          <p:cNvSpPr/>
          <p:nvPr/>
        </p:nvSpPr>
        <p:spPr>
          <a:xfrm>
            <a:off x="9673829" y="4002758"/>
            <a:ext cx="697529" cy="253751"/>
          </a:xfrm>
          <a:prstGeom prst="rect">
            <a:avLst/>
          </a:prstGeom>
        </p:spPr>
        <p:txBody>
          <a:bodyPr wrap="none">
            <a:spAutoFit/>
          </a:bodyPr>
          <a:lstStyle/>
          <a:p>
            <a:pPr algn="ctr" defTabSz="570855" fontAlgn="ctr">
              <a:defRPr/>
            </a:pPr>
            <a:r>
              <a:rPr lang="en-US" sz="1028" kern="0" dirty="0">
                <a:solidFill>
                  <a:srgbClr val="505050"/>
                </a:solidFill>
              </a:rPr>
              <a:t>IRS 1075</a:t>
            </a:r>
          </a:p>
        </p:txBody>
      </p:sp>
      <p:sp>
        <p:nvSpPr>
          <p:cNvPr id="130" name="Rectangle 129"/>
          <p:cNvSpPr/>
          <p:nvPr/>
        </p:nvSpPr>
        <p:spPr>
          <a:xfrm>
            <a:off x="2652636" y="2087488"/>
            <a:ext cx="949535" cy="415183"/>
          </a:xfrm>
          <a:prstGeom prst="rect">
            <a:avLst/>
          </a:prstGeom>
        </p:spPr>
        <p:txBody>
          <a:bodyPr wrap="square">
            <a:spAutoFit/>
          </a:bodyPr>
          <a:lstStyle/>
          <a:p>
            <a:pPr algn="ctr" defTabSz="570855" fontAlgn="ctr">
              <a:defRPr/>
            </a:pPr>
            <a:r>
              <a:rPr lang="en-US" sz="1028" kern="0" dirty="0">
                <a:solidFill>
                  <a:srgbClr val="505050"/>
                </a:solidFill>
              </a:rPr>
              <a:t>FedRAMP JAB P-ATO</a:t>
            </a:r>
          </a:p>
        </p:txBody>
      </p:sp>
      <p:pic>
        <p:nvPicPr>
          <p:cNvPr id="131" name="Picture 130"/>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2655549" y="1463039"/>
            <a:ext cx="901779" cy="560329"/>
          </a:xfrm>
          <a:prstGeom prst="rect">
            <a:avLst/>
          </a:prstGeom>
        </p:spPr>
      </p:pic>
      <p:grpSp>
        <p:nvGrpSpPr>
          <p:cNvPr id="132" name="Group 131"/>
          <p:cNvGrpSpPr/>
          <p:nvPr/>
        </p:nvGrpSpPr>
        <p:grpSpPr>
          <a:xfrm>
            <a:off x="449015" y="4918597"/>
            <a:ext cx="11326453" cy="1388941"/>
            <a:chOff x="458018" y="4783901"/>
            <a:chExt cx="11553572" cy="1416792"/>
          </a:xfrm>
        </p:grpSpPr>
        <p:sp>
          <p:nvSpPr>
            <p:cNvPr id="133" name="Rectangle 132"/>
            <p:cNvSpPr/>
            <p:nvPr/>
          </p:nvSpPr>
          <p:spPr>
            <a:xfrm flipH="1">
              <a:off x="2191322" y="4783901"/>
              <a:ext cx="9779139" cy="141029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ln>
                  <a:solidFill>
                    <a:schemeClr val="accent4"/>
                  </a:solidFill>
                </a:ln>
                <a:solidFill>
                  <a:srgbClr val="5C2D91"/>
                </a:solidFill>
                <a:cs typeface="Segoe UI" panose="020B0502040204020203" pitchFamily="34" charset="0"/>
              </a:endParaRPr>
            </a:p>
          </p:txBody>
        </p:sp>
        <p:sp>
          <p:nvSpPr>
            <p:cNvPr id="136" name="Rectangle 135"/>
            <p:cNvSpPr/>
            <p:nvPr/>
          </p:nvSpPr>
          <p:spPr bwMode="auto">
            <a:xfrm>
              <a:off x="458018" y="4783901"/>
              <a:ext cx="1742829" cy="14167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Focused</a:t>
              </a:r>
            </a:p>
          </p:txBody>
        </p:sp>
        <p:sp>
          <p:nvSpPr>
            <p:cNvPr id="137" name="Rectangle 136"/>
            <p:cNvSpPr/>
            <p:nvPr/>
          </p:nvSpPr>
          <p:spPr>
            <a:xfrm>
              <a:off x="2241977" y="5596268"/>
              <a:ext cx="1152053" cy="423508"/>
            </a:xfrm>
            <a:prstGeom prst="rect">
              <a:avLst/>
            </a:prstGeom>
          </p:spPr>
          <p:txBody>
            <a:bodyPr wrap="square">
              <a:spAutoFit/>
            </a:bodyPr>
            <a:lstStyle/>
            <a:p>
              <a:pPr algn="ctr" defTabSz="570855" fontAlgn="ctr">
                <a:defRPr/>
              </a:pPr>
              <a:r>
                <a:rPr lang="en-US" sz="1028" kern="0" dirty="0">
                  <a:solidFill>
                    <a:srgbClr val="505050"/>
                  </a:solidFill>
                </a:rPr>
                <a:t>European Union</a:t>
              </a:r>
            </a:p>
            <a:p>
              <a:pPr algn="ctr" defTabSz="570855" fontAlgn="ctr">
                <a:defRPr/>
              </a:pPr>
              <a:r>
                <a:rPr lang="en-US" sz="1028" kern="0" dirty="0">
                  <a:solidFill>
                    <a:srgbClr val="505050"/>
                  </a:solidFill>
                </a:rPr>
                <a:t>Model Clauses</a:t>
              </a:r>
            </a:p>
          </p:txBody>
        </p:sp>
        <p:pic>
          <p:nvPicPr>
            <p:cNvPr id="143" name="Picture 142"/>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4986360" y="5034342"/>
              <a:ext cx="588183" cy="381734"/>
            </a:xfrm>
            <a:prstGeom prst="rect">
              <a:avLst/>
            </a:prstGeom>
          </p:spPr>
        </p:pic>
        <p:sp>
          <p:nvSpPr>
            <p:cNvPr id="144" name="Rectangle 143"/>
            <p:cNvSpPr/>
            <p:nvPr/>
          </p:nvSpPr>
          <p:spPr>
            <a:xfrm>
              <a:off x="3860476" y="5596268"/>
              <a:ext cx="1140983" cy="578253"/>
            </a:xfrm>
            <a:prstGeom prst="rect">
              <a:avLst/>
            </a:prstGeom>
          </p:spPr>
          <p:txBody>
            <a:bodyPr wrap="square">
              <a:spAutoFit/>
            </a:bodyPr>
            <a:lstStyle/>
            <a:p>
              <a:pPr algn="ctr" defTabSz="570855" fontAlgn="ctr">
                <a:defRPr/>
              </a:pPr>
              <a:r>
                <a:rPr lang="en-US" sz="1028" kern="0" dirty="0">
                  <a:solidFill>
                    <a:srgbClr val="505050"/>
                  </a:solidFill>
                </a:rPr>
                <a:t>United Kingdom </a:t>
              </a:r>
            </a:p>
            <a:p>
              <a:pPr algn="ctr" defTabSz="570855" fontAlgn="ctr">
                <a:defRPr/>
              </a:pPr>
              <a:r>
                <a:rPr lang="en-US" sz="1028" kern="0" dirty="0">
                  <a:solidFill>
                    <a:srgbClr val="505050"/>
                  </a:solidFill>
                </a:rPr>
                <a:t>G-Cloud</a:t>
              </a:r>
            </a:p>
          </p:txBody>
        </p:sp>
        <p:pic>
          <p:nvPicPr>
            <p:cNvPr id="145" name="Picture 144"/>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7369127" y="5058793"/>
              <a:ext cx="1016990" cy="332833"/>
            </a:xfrm>
            <a:prstGeom prst="rect">
              <a:avLst/>
            </a:prstGeom>
          </p:spPr>
        </p:pic>
        <p:sp>
          <p:nvSpPr>
            <p:cNvPr id="146" name="Rectangle 145"/>
            <p:cNvSpPr/>
            <p:nvPr/>
          </p:nvSpPr>
          <p:spPr>
            <a:xfrm>
              <a:off x="7278080" y="5596268"/>
              <a:ext cx="1199087" cy="423508"/>
            </a:xfrm>
            <a:prstGeom prst="rect">
              <a:avLst/>
            </a:prstGeom>
          </p:spPr>
          <p:txBody>
            <a:bodyPr wrap="square">
              <a:spAutoFit/>
            </a:bodyPr>
            <a:lstStyle/>
            <a:p>
              <a:pPr algn="ctr" defTabSz="570855" fontAlgn="ctr">
                <a:defRPr/>
              </a:pPr>
              <a:r>
                <a:rPr lang="en-US" sz="1028" kern="0" dirty="0">
                  <a:solidFill>
                    <a:srgbClr val="505050"/>
                  </a:solidFill>
                </a:rPr>
                <a:t>Singapore</a:t>
              </a:r>
            </a:p>
            <a:p>
              <a:pPr algn="ctr" defTabSz="570855" fontAlgn="ctr">
                <a:defRPr/>
              </a:pPr>
              <a:r>
                <a:rPr lang="en-US" sz="1028" kern="0" dirty="0">
                  <a:solidFill>
                    <a:srgbClr val="505050"/>
                  </a:solidFill>
                </a:rPr>
                <a:t>MTCS Level 1 </a:t>
              </a:r>
            </a:p>
          </p:txBody>
        </p:sp>
        <p:pic>
          <p:nvPicPr>
            <p:cNvPr id="147" name="Picture 4" descr="image002"/>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6569161" y="5010823"/>
              <a:ext cx="690804" cy="428775"/>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8" name="Rectangle 147"/>
            <p:cNvSpPr/>
            <p:nvPr/>
          </p:nvSpPr>
          <p:spPr>
            <a:xfrm>
              <a:off x="8367401" y="5596268"/>
              <a:ext cx="976903" cy="588176"/>
            </a:xfrm>
            <a:prstGeom prst="rect">
              <a:avLst/>
            </a:prstGeom>
          </p:spPr>
          <p:txBody>
            <a:bodyPr wrap="square">
              <a:spAutoFit/>
            </a:bodyPr>
            <a:lstStyle/>
            <a:p>
              <a:pPr algn="ctr" defTabSz="570855" fontAlgn="ctr">
                <a:defRPr/>
              </a:pPr>
              <a:r>
                <a:rPr lang="en-US" sz="1028" kern="0" dirty="0">
                  <a:solidFill>
                    <a:srgbClr val="505050"/>
                  </a:solidFill>
                </a:rPr>
                <a:t>Australian Signals </a:t>
              </a:r>
            </a:p>
            <a:p>
              <a:pPr algn="ctr" defTabSz="570855" fontAlgn="ctr">
                <a:defRPr/>
              </a:pPr>
              <a:r>
                <a:rPr lang="en-US" sz="1028" kern="0" dirty="0">
                  <a:solidFill>
                    <a:srgbClr val="505050"/>
                  </a:solidFill>
                </a:rPr>
                <a:t>Directorate</a:t>
              </a:r>
            </a:p>
          </p:txBody>
        </p:sp>
        <p:pic>
          <p:nvPicPr>
            <p:cNvPr id="149" name="Picture 1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154609" y="4948853"/>
              <a:ext cx="552714" cy="552714"/>
            </a:xfrm>
            <a:prstGeom prst="rect">
              <a:avLst/>
            </a:prstGeom>
          </p:spPr>
        </p:pic>
        <p:pic>
          <p:nvPicPr>
            <p:cNvPr id="150" name="Picture 149" descr="http://ts1.mm.bing.net/th?&amp;id=HN.607999990459468225&amp;w=300&amp;h=300&amp;c=0&amp;pid=1.9&amp;rs=0&amp;p=0"/>
            <p:cNvPicPr/>
            <p:nvPr/>
          </p:nvPicPr>
          <p:blipFill>
            <a:blip r:embed="rId24" cstate="print">
              <a:extLst>
                <a:ext uri="{28A0092B-C50C-407E-A947-70E740481C1C}">
                  <a14:useLocalDpi xmlns:a14="http://schemas.microsoft.com/office/drawing/2010/main"/>
                </a:ext>
              </a:extLst>
            </a:blip>
            <a:srcRect/>
            <a:stretch>
              <a:fillRect/>
            </a:stretch>
          </p:blipFill>
          <p:spPr bwMode="auto">
            <a:xfrm>
              <a:off x="9371877" y="4938979"/>
              <a:ext cx="592280" cy="572461"/>
            </a:xfrm>
            <a:prstGeom prst="rect">
              <a:avLst/>
            </a:prstGeom>
            <a:noFill/>
            <a:ln>
              <a:noFill/>
            </a:ln>
          </p:spPr>
        </p:pic>
        <p:pic>
          <p:nvPicPr>
            <p:cNvPr id="151" name="Picture 150" descr="IRAP logo">
              <a:hlinkClick r:id="rId25"/>
            </p:cNvPr>
            <p:cNvPicPr/>
            <p:nvPr/>
          </p:nvPicPr>
          <p:blipFill>
            <a:blip r:embed="rId26">
              <a:extLst>
                <a:ext uri="{28A0092B-C50C-407E-A947-70E740481C1C}">
                  <a14:useLocalDpi xmlns:a14="http://schemas.microsoft.com/office/drawing/2010/main"/>
                </a:ext>
              </a:extLst>
            </a:blip>
            <a:srcRect/>
            <a:stretch>
              <a:fillRect/>
            </a:stretch>
          </p:blipFill>
          <p:spPr bwMode="auto">
            <a:xfrm>
              <a:off x="8457584" y="4971964"/>
              <a:ext cx="796539" cy="506492"/>
            </a:xfrm>
            <a:prstGeom prst="rect">
              <a:avLst/>
            </a:prstGeom>
            <a:noFill/>
            <a:ln>
              <a:noFill/>
            </a:ln>
          </p:spPr>
        </p:pic>
        <p:pic>
          <p:nvPicPr>
            <p:cNvPr id="152" name="Picture 151"/>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398468" y="5101797"/>
              <a:ext cx="601493" cy="246825"/>
            </a:xfrm>
            <a:prstGeom prst="rect">
              <a:avLst/>
            </a:prstGeom>
          </p:spPr>
        </p:pic>
        <p:pic>
          <p:nvPicPr>
            <p:cNvPr id="153" name="Picture 152" descr="FISC : The Center for Financial Industry Infomation System">
              <a:hlinkClick r:id="rId28" tooltip="&quot;FISC HOME&quot;"/>
            </p:cNvPr>
            <p:cNvPicPr/>
            <p:nvPr/>
          </p:nvPicPr>
          <p:blipFill rotWithShape="1">
            <a:blip r:embed="rId29" cstate="hqprint">
              <a:extLst>
                <a:ext uri="{28A0092B-C50C-407E-A947-70E740481C1C}">
                  <a14:useLocalDpi xmlns:a14="http://schemas.microsoft.com/office/drawing/2010/main"/>
                </a:ext>
              </a:extLst>
            </a:blip>
            <a:srcRect/>
            <a:stretch/>
          </p:blipFill>
          <p:spPr bwMode="auto">
            <a:xfrm>
              <a:off x="10072899" y="5053438"/>
              <a:ext cx="929816" cy="384712"/>
            </a:xfrm>
            <a:prstGeom prst="rect">
              <a:avLst/>
            </a:prstGeom>
            <a:noFill/>
            <a:ln>
              <a:noFill/>
            </a:ln>
          </p:spPr>
        </p:pic>
        <p:sp>
          <p:nvSpPr>
            <p:cNvPr id="154" name="Rectangle 153"/>
            <p:cNvSpPr/>
            <p:nvPr/>
          </p:nvSpPr>
          <p:spPr>
            <a:xfrm>
              <a:off x="9954949" y="5596268"/>
              <a:ext cx="1174968" cy="588176"/>
            </a:xfrm>
            <a:prstGeom prst="rect">
              <a:avLst/>
            </a:prstGeom>
          </p:spPr>
          <p:txBody>
            <a:bodyPr wrap="square">
              <a:spAutoFit/>
            </a:bodyPr>
            <a:lstStyle/>
            <a:p>
              <a:pPr algn="ctr" defTabSz="570855" fontAlgn="ctr">
                <a:defRPr/>
              </a:pPr>
              <a:r>
                <a:rPr lang="en-US" sz="1028" kern="0" dirty="0">
                  <a:solidFill>
                    <a:srgbClr val="505050"/>
                  </a:solidFill>
                </a:rPr>
                <a:t>Japan</a:t>
              </a:r>
            </a:p>
            <a:p>
              <a:pPr algn="ctr" defTabSz="570855" fontAlgn="ctr">
                <a:defRPr/>
              </a:pPr>
              <a:r>
                <a:rPr lang="en-US" sz="1028" kern="0" dirty="0">
                  <a:solidFill>
                    <a:srgbClr val="505050"/>
                  </a:solidFill>
                </a:rPr>
                <a:t>Financial Services</a:t>
              </a:r>
            </a:p>
          </p:txBody>
        </p:sp>
        <p:pic>
          <p:nvPicPr>
            <p:cNvPr id="155" name="Picture 8" descr="image002"/>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5835425" y="4914176"/>
              <a:ext cx="622070" cy="622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6" name="Rectangle 155"/>
            <p:cNvSpPr/>
            <p:nvPr/>
          </p:nvSpPr>
          <p:spPr>
            <a:xfrm>
              <a:off x="4607148" y="5596268"/>
              <a:ext cx="1346603" cy="588176"/>
            </a:xfrm>
            <a:prstGeom prst="rect">
              <a:avLst/>
            </a:prstGeom>
          </p:spPr>
          <p:txBody>
            <a:bodyPr wrap="square">
              <a:spAutoFit/>
            </a:bodyPr>
            <a:lstStyle/>
            <a:p>
              <a:pPr algn="ctr" defTabSz="570855" fontAlgn="ctr">
                <a:defRPr/>
              </a:pPr>
              <a:r>
                <a:rPr lang="en-US" sz="1028" kern="0" dirty="0">
                  <a:solidFill>
                    <a:srgbClr val="505050"/>
                  </a:solidFill>
                </a:rPr>
                <a:t>China Multi</a:t>
              </a:r>
            </a:p>
            <a:p>
              <a:pPr algn="ctr" defTabSz="570855" fontAlgn="ctr">
                <a:defRPr/>
              </a:pPr>
              <a:r>
                <a:rPr lang="en-US" sz="1028" kern="0" dirty="0">
                  <a:solidFill>
                    <a:srgbClr val="505050"/>
                  </a:solidFill>
                </a:rPr>
                <a:t>Layer Protection Scheme</a:t>
              </a:r>
            </a:p>
          </p:txBody>
        </p:sp>
        <p:sp>
          <p:nvSpPr>
            <p:cNvPr id="157" name="Rectangle 156"/>
            <p:cNvSpPr/>
            <p:nvPr/>
          </p:nvSpPr>
          <p:spPr>
            <a:xfrm>
              <a:off x="6544843" y="5596268"/>
              <a:ext cx="739438"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CCCPPF</a:t>
              </a:r>
            </a:p>
          </p:txBody>
        </p:sp>
        <p:sp>
          <p:nvSpPr>
            <p:cNvPr id="158" name="Rectangle 157"/>
            <p:cNvSpPr/>
            <p:nvPr/>
          </p:nvSpPr>
          <p:spPr>
            <a:xfrm>
              <a:off x="9105789" y="5596268"/>
              <a:ext cx="1124447" cy="588176"/>
            </a:xfrm>
            <a:prstGeom prst="rect">
              <a:avLst/>
            </a:prstGeom>
          </p:spPr>
          <p:txBody>
            <a:bodyPr wrap="square">
              <a:spAutoFit/>
            </a:bodyPr>
            <a:lstStyle/>
            <a:p>
              <a:pPr algn="ctr" defTabSz="570855" fontAlgn="ctr">
                <a:defRPr/>
              </a:pPr>
              <a:r>
                <a:rPr lang="en-US" sz="1028" kern="0" dirty="0">
                  <a:solidFill>
                    <a:srgbClr val="505050"/>
                  </a:solidFill>
                </a:rPr>
                <a:t> New </a:t>
              </a:r>
            </a:p>
            <a:p>
              <a:pPr algn="ctr" defTabSz="570855" fontAlgn="ctr">
                <a:defRPr/>
              </a:pPr>
              <a:r>
                <a:rPr lang="en-US" sz="1028" kern="0" dirty="0">
                  <a:solidFill>
                    <a:srgbClr val="505050"/>
                  </a:solidFill>
                </a:rPr>
                <a:t>Zealand </a:t>
              </a:r>
            </a:p>
            <a:p>
              <a:pPr algn="ctr" defTabSz="570855" fontAlgn="ctr">
                <a:defRPr/>
              </a:pPr>
              <a:r>
                <a:rPr lang="en-US" sz="1028" kern="0" dirty="0">
                  <a:solidFill>
                    <a:srgbClr val="505050"/>
                  </a:solidFill>
                </a:rPr>
                <a:t>GCIO</a:t>
              </a:r>
            </a:p>
          </p:txBody>
        </p:sp>
        <p:sp>
          <p:nvSpPr>
            <p:cNvPr id="159" name="Rectangle 158"/>
            <p:cNvSpPr/>
            <p:nvPr/>
          </p:nvSpPr>
          <p:spPr>
            <a:xfrm>
              <a:off x="5748889" y="5596268"/>
              <a:ext cx="774172"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GB 18030</a:t>
              </a:r>
            </a:p>
          </p:txBody>
        </p:sp>
        <p:pic>
          <p:nvPicPr>
            <p:cNvPr id="165" name="Picture 164"/>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2406608" y="4940127"/>
              <a:ext cx="822791" cy="570167"/>
            </a:xfrm>
            <a:prstGeom prst="rect">
              <a:avLst/>
            </a:prstGeom>
          </p:spPr>
        </p:pic>
        <p:sp>
          <p:nvSpPr>
            <p:cNvPr id="166" name="Rectangle 165"/>
            <p:cNvSpPr/>
            <p:nvPr/>
          </p:nvSpPr>
          <p:spPr>
            <a:xfrm>
              <a:off x="3332017" y="5596268"/>
              <a:ext cx="734393" cy="423508"/>
            </a:xfrm>
            <a:prstGeom prst="rect">
              <a:avLst/>
            </a:prstGeom>
          </p:spPr>
          <p:txBody>
            <a:bodyPr wrap="square">
              <a:spAutoFit/>
            </a:bodyPr>
            <a:lstStyle/>
            <a:p>
              <a:pPr algn="ctr" defTabSz="570855" fontAlgn="ctr">
                <a:defRPr/>
              </a:pPr>
              <a:r>
                <a:rPr lang="en-US" sz="1028" kern="0" dirty="0">
                  <a:solidFill>
                    <a:srgbClr val="505050"/>
                  </a:solidFill>
                </a:rPr>
                <a:t>EU Safe Harbor</a:t>
              </a:r>
            </a:p>
          </p:txBody>
        </p:sp>
        <p:sp>
          <p:nvSpPr>
            <p:cNvPr id="167" name="Rectangle 166"/>
            <p:cNvSpPr/>
            <p:nvPr/>
          </p:nvSpPr>
          <p:spPr>
            <a:xfrm>
              <a:off x="10836622" y="5621247"/>
              <a:ext cx="1174968" cy="423508"/>
            </a:xfrm>
            <a:prstGeom prst="rect">
              <a:avLst/>
            </a:prstGeom>
          </p:spPr>
          <p:txBody>
            <a:bodyPr wrap="square">
              <a:spAutoFit/>
            </a:bodyPr>
            <a:lstStyle/>
            <a:p>
              <a:pPr algn="ctr" defTabSz="570855" fontAlgn="ctr">
                <a:defRPr/>
              </a:pPr>
              <a:r>
                <a:rPr lang="en-US" sz="1028" kern="0" dirty="0">
                  <a:solidFill>
                    <a:srgbClr val="505050"/>
                  </a:solidFill>
                </a:rPr>
                <a:t>ENISA</a:t>
              </a:r>
            </a:p>
            <a:p>
              <a:pPr algn="ctr" defTabSz="570855" fontAlgn="ctr">
                <a:defRPr/>
              </a:pPr>
              <a:r>
                <a:rPr lang="en-US" sz="1028" kern="0" dirty="0">
                  <a:solidFill>
                    <a:srgbClr val="505050"/>
                  </a:solidFill>
                </a:rPr>
                <a:t>IAF</a:t>
              </a:r>
            </a:p>
          </p:txBody>
        </p:sp>
        <p:pic>
          <p:nvPicPr>
            <p:cNvPr id="168" name="Picture 167"/>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11166007" y="4909952"/>
              <a:ext cx="652750" cy="616195"/>
            </a:xfrm>
            <a:prstGeom prst="rect">
              <a:avLst/>
            </a:prstGeom>
          </p:spPr>
        </p:pic>
      </p:grpSp>
    </p:spTree>
    <p:extLst>
      <p:ext uri="{BB962C8B-B14F-4D97-AF65-F5344CB8AC3E}">
        <p14:creationId xmlns:p14="http://schemas.microsoft.com/office/powerpoint/2010/main" val="4261417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89" grpId="0" animBg="1"/>
      <p:bldP spid="90" grpId="0" animBg="1"/>
      <p:bldP spid="94" grpId="0"/>
      <p:bldP spid="96" grpId="0"/>
      <p:bldP spid="98" grpId="0"/>
      <p:bldP spid="101" grpId="0"/>
      <p:bldP spid="106" grpId="0"/>
      <p:bldP spid="107" grpId="0"/>
      <p:bldP spid="128" grpId="0"/>
      <p:bldP spid="129" grpId="0"/>
      <p:bldP spid="1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Transparency</a:t>
            </a:r>
          </a:p>
        </p:txBody>
      </p:sp>
      <p:sp>
        <p:nvSpPr>
          <p:cNvPr id="4" name="Text Placeholder 3"/>
          <p:cNvSpPr>
            <a:spLocks noGrp="1"/>
          </p:cNvSpPr>
          <p:nvPr>
            <p:ph type="body" sz="quarter" idx="10"/>
          </p:nvPr>
        </p:nvSpPr>
        <p:spPr>
          <a:xfrm>
            <a:off x="269239" y="1189177"/>
            <a:ext cx="11653523" cy="960263"/>
          </a:xfrm>
        </p:spPr>
        <p:txBody>
          <a:bodyPr/>
          <a:lstStyle/>
          <a:p>
            <a:r>
              <a:rPr lang="en-US" sz="2800" dirty="0"/>
              <a:t>At Microsoft, our strategy is to consistently set a “high bar” around privacy practices that support global standards for data handling and transfer.</a:t>
            </a:r>
          </a:p>
        </p:txBody>
      </p:sp>
      <p:grpSp>
        <p:nvGrpSpPr>
          <p:cNvPr id="9" name="Group 8"/>
          <p:cNvGrpSpPr/>
          <p:nvPr/>
        </p:nvGrpSpPr>
        <p:grpSpPr>
          <a:xfrm>
            <a:off x="541599" y="5265108"/>
            <a:ext cx="10876983" cy="1077273"/>
            <a:chOff x="552458" y="5370187"/>
            <a:chExt cx="11095089" cy="1098875"/>
          </a:xfrm>
        </p:grpSpPr>
        <p:sp>
          <p:nvSpPr>
            <p:cNvPr id="11" name="Content Placeholder 18"/>
            <p:cNvSpPr txBox="1">
              <a:spLocks/>
            </p:cNvSpPr>
            <p:nvPr/>
          </p:nvSpPr>
          <p:spPr>
            <a:xfrm>
              <a:off x="552458" y="5536701"/>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DC3C00"/>
                </a:buClr>
                <a:buNone/>
              </a:pPr>
              <a:r>
                <a:rPr lang="en-US" sz="1800" dirty="0"/>
                <a:t>Microsoft notifies you of changes in datacenter locations and any changes to compliance.</a:t>
              </a:r>
            </a:p>
          </p:txBody>
        </p:sp>
        <p:sp>
          <p:nvSpPr>
            <p:cNvPr id="13" name="TextBox 12"/>
            <p:cNvSpPr txBox="1"/>
            <p:nvPr/>
          </p:nvSpPr>
          <p:spPr>
            <a:xfrm>
              <a:off x="552458" y="5370187"/>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How to get notified?</a:t>
              </a:r>
            </a:p>
          </p:txBody>
        </p:sp>
      </p:grpSp>
      <p:grpSp>
        <p:nvGrpSpPr>
          <p:cNvPr id="8" name="Group 7"/>
          <p:cNvGrpSpPr/>
          <p:nvPr/>
        </p:nvGrpSpPr>
        <p:grpSpPr>
          <a:xfrm>
            <a:off x="541599" y="3855584"/>
            <a:ext cx="10876983" cy="1258248"/>
            <a:chOff x="552458" y="3932399"/>
            <a:chExt cx="11095089" cy="1283479"/>
          </a:xfrm>
        </p:grpSpPr>
        <p:sp>
          <p:nvSpPr>
            <p:cNvPr id="12" name="Content Placeholder 18"/>
            <p:cNvSpPr txBox="1">
              <a:spLocks/>
            </p:cNvSpPr>
            <p:nvPr/>
          </p:nvSpPr>
          <p:spPr>
            <a:xfrm>
              <a:off x="552458" y="4283517"/>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BCF2"/>
                </a:buClr>
                <a:buNone/>
              </a:pPr>
              <a:r>
                <a:rPr lang="en-US" sz="1800" dirty="0"/>
                <a:t>Core customer data accessed only for troubleshooting and malware prevention purposes. </a:t>
              </a:r>
            </a:p>
            <a:p>
              <a:pPr marL="0" lvl="1" indent="0" defTabSz="913950">
                <a:spcBef>
                  <a:spcPts val="0"/>
                </a:spcBef>
                <a:spcAft>
                  <a:spcPts val="300"/>
                </a:spcAft>
                <a:buClr>
                  <a:srgbClr val="00BCF2"/>
                </a:buClr>
                <a:buNone/>
              </a:pPr>
              <a:r>
                <a:rPr lang="en-US" sz="1800" dirty="0"/>
                <a:t>Core customer data access limited to key personnel on an exception basis.</a:t>
              </a:r>
              <a:endParaRPr lang="en-US" sz="1800" kern="1600" dirty="0">
                <a:solidFill>
                  <a:srgbClr val="505050">
                    <a:lumMod val="75000"/>
                    <a:lumOff val="25000"/>
                  </a:srgbClr>
                </a:solidFill>
                <a:latin typeface="+mj-lt"/>
                <a:cs typeface="Segoe UI" pitchFamily="34" charset="0"/>
              </a:endParaRPr>
            </a:p>
          </p:txBody>
        </p:sp>
        <p:sp>
          <p:nvSpPr>
            <p:cNvPr id="14" name="TextBox 13"/>
            <p:cNvSpPr txBox="1"/>
            <p:nvPr/>
          </p:nvSpPr>
          <p:spPr>
            <a:xfrm>
              <a:off x="552458" y="393239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Who accesses and what is accessed?</a:t>
              </a:r>
            </a:p>
          </p:txBody>
        </p:sp>
      </p:grpSp>
      <p:grpSp>
        <p:nvGrpSpPr>
          <p:cNvPr id="7" name="Group 6"/>
          <p:cNvGrpSpPr/>
          <p:nvPr/>
        </p:nvGrpSpPr>
        <p:grpSpPr>
          <a:xfrm>
            <a:off x="541599" y="2442509"/>
            <a:ext cx="10876983" cy="1262368"/>
            <a:chOff x="552458" y="2490989"/>
            <a:chExt cx="11095089" cy="1287681"/>
          </a:xfrm>
        </p:grpSpPr>
        <p:sp>
          <p:nvSpPr>
            <p:cNvPr id="15" name="Content Placeholder 18"/>
            <p:cNvSpPr txBox="1">
              <a:spLocks/>
            </p:cNvSpPr>
            <p:nvPr/>
          </p:nvSpPr>
          <p:spPr>
            <a:xfrm>
              <a:off x="552458" y="2846309"/>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72C6"/>
                </a:buClr>
                <a:buNone/>
              </a:pPr>
              <a:r>
                <a:rPr lang="en-US" sz="1800" dirty="0"/>
                <a:t>Clear data maps and geographic boundary information provided.</a:t>
              </a:r>
            </a:p>
            <a:p>
              <a:pPr marL="0" lvl="1" indent="0" defTabSz="913950">
                <a:spcBef>
                  <a:spcPts val="0"/>
                </a:spcBef>
                <a:spcAft>
                  <a:spcPts val="300"/>
                </a:spcAft>
                <a:buClr>
                  <a:srgbClr val="0072C6"/>
                </a:buClr>
                <a:buNone/>
              </a:pPr>
              <a:r>
                <a:rPr lang="en-US" sz="1800" dirty="0"/>
                <a:t>‘Ship To’ address and/or some SKU purchase determines physical location you are provisioned</a:t>
              </a:r>
              <a:r>
                <a:rPr lang="en-US" dirty="0"/>
                <a:t>.</a:t>
              </a:r>
            </a:p>
          </p:txBody>
        </p:sp>
        <p:sp>
          <p:nvSpPr>
            <p:cNvPr id="16" name="TextBox 15"/>
            <p:cNvSpPr txBox="1"/>
            <p:nvPr/>
          </p:nvSpPr>
          <p:spPr>
            <a:xfrm>
              <a:off x="552458" y="249098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Where is data stored?</a:t>
              </a:r>
            </a:p>
          </p:txBody>
        </p:sp>
      </p:grpSp>
    </p:spTree>
    <p:extLst>
      <p:ext uri="{BB962C8B-B14F-4D97-AF65-F5344CB8AC3E}">
        <p14:creationId xmlns:p14="http://schemas.microsoft.com/office/powerpoint/2010/main" val="23877182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Hybrid</a:t>
                </a:r>
              </a:p>
            </p:txBody>
          </p:sp>
        </p:grpSp>
      </p:grpSp>
    </p:spTree>
    <p:extLst>
      <p:ext uri="{BB962C8B-B14F-4D97-AF65-F5344CB8AC3E}">
        <p14:creationId xmlns:p14="http://schemas.microsoft.com/office/powerpoint/2010/main" val="3690278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9241"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pPr>
            <a:endParaRPr lang="en-US" sz="3137" kern="0" dirty="0">
              <a:ln w="3175">
                <a:noFill/>
              </a:ln>
              <a:gradFill>
                <a:gsLst>
                  <a:gs pos="18750">
                    <a:schemeClr val="accent1"/>
                  </a:gs>
                  <a:gs pos="32143">
                    <a:schemeClr val="accent1"/>
                  </a:gs>
                </a:gsLst>
                <a:lin ang="5400000" scaled="0"/>
              </a:gradFill>
              <a:latin typeface="+mj-lt"/>
              <a:cs typeface="Segoe UI" pitchFamily="34" charset="0"/>
            </a:endParaRPr>
          </a:p>
        </p:txBody>
      </p:sp>
      <p:graphicFrame>
        <p:nvGraphicFramePr>
          <p:cNvPr id="2" name="Table 1"/>
          <p:cNvGraphicFramePr>
            <a:graphicFrameLocks noGrp="1"/>
          </p:cNvGraphicFramePr>
          <p:nvPr>
            <p:extLst/>
          </p:nvPr>
        </p:nvGraphicFramePr>
        <p:xfrm>
          <a:off x="3317020" y="1877334"/>
          <a:ext cx="8516035" cy="4447903"/>
        </p:xfrm>
        <a:graphic>
          <a:graphicData uri="http://schemas.openxmlformats.org/drawingml/2006/table">
            <a:tbl>
              <a:tblPr firstRow="1" bandRow="1">
                <a:tableStyleId>{2D5ABB26-0587-4C30-8999-92F81FD0307C}</a:tableStyleId>
              </a:tblPr>
              <a:tblGrid>
                <a:gridCol w="3047844">
                  <a:extLst>
                    <a:ext uri="{9D8B030D-6E8A-4147-A177-3AD203B41FA5}">
                      <a16:colId xmlns:a16="http://schemas.microsoft.com/office/drawing/2014/main" val="2967831415"/>
                    </a:ext>
                  </a:extLst>
                </a:gridCol>
                <a:gridCol w="5468191">
                  <a:extLst>
                    <a:ext uri="{9D8B030D-6E8A-4147-A177-3AD203B41FA5}">
                      <a16:colId xmlns:a16="http://schemas.microsoft.com/office/drawing/2014/main" val="1083384885"/>
                    </a:ext>
                  </a:extLst>
                </a:gridCol>
              </a:tblGrid>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Storage</a:t>
                      </a:r>
                    </a:p>
                  </a:txBody>
                  <a:tcPr marL="179285" marR="91427" marT="137141" marB="137141"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StorSimple + Azure Storage</a:t>
                      </a:r>
                    </a:p>
                  </a:txBody>
                  <a:tcPr marL="91427" marR="91427" marT="137141" marB="1371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1377233"/>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Backup + DR</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Backup + Azure Site Recovery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22895336"/>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Database</a:t>
                      </a:r>
                      <a:endParaRPr lang="en-US" sz="24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SQL Server 2016 Stretch DB + Azure SQL DB</a:t>
                      </a:r>
                      <a:endParaRPr lang="en-US" sz="20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93800145"/>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App integration</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Service Bus + BizTalk</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3194471"/>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Identity</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Active Directory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3459438"/>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Cloud management</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Operations Management Suite + System Center</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48505032"/>
                  </a:ext>
                </a:extLst>
              </a:tr>
              <a:tr h="66784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Networking</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VPN + ExpressRoute</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6016817"/>
                  </a:ext>
                </a:extLst>
              </a:tr>
            </a:tbl>
          </a:graphicData>
        </a:graphic>
      </p:graphicFrame>
      <p:sp>
        <p:nvSpPr>
          <p:cNvPr id="6" name="Title 5"/>
          <p:cNvSpPr>
            <a:spLocks noGrp="1"/>
          </p:cNvSpPr>
          <p:nvPr>
            <p:ph type="title"/>
          </p:nvPr>
        </p:nvSpPr>
        <p:spPr/>
        <p:txBody>
          <a:bodyPr/>
          <a:lstStyle/>
          <a:p>
            <a:pPr lvl="0"/>
            <a:r>
              <a:rPr lang="en-US" dirty="0"/>
              <a:t>Extend on-premises data and apps</a:t>
            </a:r>
          </a:p>
        </p:txBody>
      </p:sp>
      <p:grpSp>
        <p:nvGrpSpPr>
          <p:cNvPr id="8" name="Group 7"/>
          <p:cNvGrpSpPr/>
          <p:nvPr/>
        </p:nvGrpSpPr>
        <p:grpSpPr>
          <a:xfrm>
            <a:off x="269242" y="1636115"/>
            <a:ext cx="2995437" cy="4930336"/>
            <a:chOff x="274640" y="7485933"/>
            <a:chExt cx="3055502" cy="5029200"/>
          </a:xfrm>
        </p:grpSpPr>
        <p:sp>
          <p:nvSpPr>
            <p:cNvPr id="27" name="Rectangle 26"/>
            <p:cNvSpPr/>
            <p:nvPr/>
          </p:nvSpPr>
          <p:spPr bwMode="auto">
            <a:xfrm>
              <a:off x="274640" y="7485933"/>
              <a:ext cx="2743232" cy="5029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2705601" y="9682078"/>
              <a:ext cx="624541" cy="624541"/>
              <a:chOff x="-571171" y="2539389"/>
              <a:chExt cx="1005829" cy="1005829"/>
            </a:xfrm>
          </p:grpSpPr>
          <p:sp>
            <p:nvSpPr>
              <p:cNvPr id="34" name="Oval 33"/>
              <p:cNvSpPr/>
              <p:nvPr/>
            </p:nvSpPr>
            <p:spPr bwMode="auto">
              <a:xfrm>
                <a:off x="-571171" y="2539389"/>
                <a:ext cx="1005829" cy="1005829"/>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17"/>
              <p:cNvSpPr>
                <a:spLocks noChangeAspect="1"/>
              </p:cNvSpPr>
              <p:nvPr/>
            </p:nvSpPr>
            <p:spPr bwMode="auto">
              <a:xfrm rot="5400000">
                <a:off x="-247026" y="2861764"/>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cap="sq">
                <a:solidFill>
                  <a:srgbClr val="EBEBEB"/>
                </a:solidFill>
                <a:miter lim="800000"/>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p:nvSpPr>
            <p:cNvPr id="32" name="TextBox 31"/>
            <p:cNvSpPr txBox="1"/>
            <p:nvPr/>
          </p:nvSpPr>
          <p:spPr>
            <a:xfrm>
              <a:off x="448553" y="9910914"/>
              <a:ext cx="1888247" cy="855346"/>
            </a:xfrm>
            <a:prstGeom prst="rect">
              <a:avLst/>
            </a:prstGeom>
            <a:noFill/>
          </p:spPr>
          <p:txBody>
            <a:bodyPr wrap="square" lIns="182854" tIns="146284" rIns="182854" bIns="146284" rtlCol="0" anchor="ctr" anchorCtr="0">
              <a:spAutoFit/>
            </a:bodyPr>
            <a:lstStyle/>
            <a:p>
              <a:pPr defTabSz="896386">
                <a:lnSpc>
                  <a:spcPct val="90000"/>
                </a:lnSpc>
                <a:spcAft>
                  <a:spcPts val="1800"/>
                </a:spcAft>
              </a:pPr>
              <a:r>
                <a:rPr lang="en-US" sz="3921" b="1" kern="0" dirty="0">
                  <a:gradFill>
                    <a:gsLst>
                      <a:gs pos="25000">
                        <a:schemeClr val="bg1"/>
                      </a:gs>
                      <a:gs pos="36000">
                        <a:schemeClr val="bg1"/>
                      </a:gs>
                    </a:gsLst>
                    <a:lin ang="5400000" scaled="0"/>
                  </a:gradFill>
                  <a:latin typeface="+mj-lt"/>
                </a:rPr>
                <a:t>Hybrid</a:t>
              </a:r>
            </a:p>
          </p:txBody>
        </p:sp>
        <p:sp>
          <p:nvSpPr>
            <p:cNvPr id="41" name="Freeform 9"/>
            <p:cNvSpPr>
              <a:spLocks noChangeAspect="1" noEditPoints="1"/>
            </p:cNvSpPr>
            <p:nvPr/>
          </p:nvSpPr>
          <p:spPr bwMode="auto">
            <a:xfrm>
              <a:off x="1066886" y="9234806"/>
              <a:ext cx="651580" cy="602325"/>
            </a:xfrm>
            <a:custGeom>
              <a:avLst/>
              <a:gdLst>
                <a:gd name="T0" fmla="*/ 165 w 193"/>
                <a:gd name="T1" fmla="*/ 127 h 178"/>
                <a:gd name="T2" fmla="*/ 94 w 193"/>
                <a:gd name="T3" fmla="*/ 126 h 178"/>
                <a:gd name="T4" fmla="*/ 99 w 193"/>
                <a:gd name="T5" fmla="*/ 119 h 178"/>
                <a:gd name="T6" fmla="*/ 185 w 193"/>
                <a:gd name="T7" fmla="*/ 99 h 178"/>
                <a:gd name="T8" fmla="*/ 162 w 193"/>
                <a:gd name="T9" fmla="*/ 79 h 178"/>
                <a:gd name="T10" fmla="*/ 157 w 193"/>
                <a:gd name="T11" fmla="*/ 75 h 178"/>
                <a:gd name="T12" fmla="*/ 103 w 193"/>
                <a:gd name="T13" fmla="*/ 64 h 178"/>
                <a:gd name="T14" fmla="*/ 99 w 193"/>
                <a:gd name="T15" fmla="*/ 67 h 178"/>
                <a:gd name="T16" fmla="*/ 94 w 193"/>
                <a:gd name="T17" fmla="*/ 59 h 178"/>
                <a:gd name="T18" fmla="*/ 129 w 193"/>
                <a:gd name="T19" fmla="*/ 39 h 178"/>
                <a:gd name="T20" fmla="*/ 165 w 193"/>
                <a:gd name="T21" fmla="*/ 71 h 178"/>
                <a:gd name="T22" fmla="*/ 86 w 193"/>
                <a:gd name="T23" fmla="*/ 16 h 178"/>
                <a:gd name="T24" fmla="*/ 0 w 193"/>
                <a:gd name="T25" fmla="*/ 178 h 178"/>
                <a:gd name="T26" fmla="*/ 11 w 193"/>
                <a:gd name="T27" fmla="*/ 16 h 178"/>
                <a:gd name="T28" fmla="*/ 41 w 193"/>
                <a:gd name="T29" fmla="*/ 0 h 178"/>
                <a:gd name="T30" fmla="*/ 86 w 193"/>
                <a:gd name="T31" fmla="*/ 16 h 178"/>
                <a:gd name="T32" fmla="*/ 33 w 193"/>
                <a:gd name="T33" fmla="*/ 16 h 178"/>
                <a:gd name="T34" fmla="*/ 19 w 193"/>
                <a:gd name="T35" fmla="*/ 8 h 178"/>
                <a:gd name="T36" fmla="*/ 49 w 193"/>
                <a:gd name="T37" fmla="*/ 156 h 178"/>
                <a:gd name="T38" fmla="*/ 37 w 193"/>
                <a:gd name="T39" fmla="*/ 156 h 178"/>
                <a:gd name="T40" fmla="*/ 49 w 193"/>
                <a:gd name="T41" fmla="*/ 170 h 178"/>
                <a:gd name="T42" fmla="*/ 78 w 193"/>
                <a:gd name="T43" fmla="*/ 24 h 178"/>
                <a:gd name="T44" fmla="*/ 11 w 193"/>
                <a:gd name="T45" fmla="*/ 24 h 178"/>
                <a:gd name="T46" fmla="*/ 8 w 193"/>
                <a:gd name="T47" fmla="*/ 170 h 178"/>
                <a:gd name="T48" fmla="*/ 29 w 193"/>
                <a:gd name="T49" fmla="*/ 156 h 178"/>
                <a:gd name="T50" fmla="*/ 57 w 193"/>
                <a:gd name="T51" fmla="*/ 156 h 178"/>
                <a:gd name="T52" fmla="*/ 78 w 193"/>
                <a:gd name="T53" fmla="*/ 170 h 178"/>
                <a:gd name="T54" fmla="*/ 16 w 193"/>
                <a:gd name="T55" fmla="*/ 105 h 178"/>
                <a:gd name="T56" fmla="*/ 36 w 193"/>
                <a:gd name="T57" fmla="*/ 124 h 178"/>
                <a:gd name="T58" fmla="*/ 16 w 193"/>
                <a:gd name="T59" fmla="*/ 105 h 178"/>
                <a:gd name="T60" fmla="*/ 28 w 193"/>
                <a:gd name="T61" fmla="*/ 116 h 178"/>
                <a:gd name="T62" fmla="*/ 24 w 193"/>
                <a:gd name="T63" fmla="*/ 113 h 178"/>
                <a:gd name="T64" fmla="*/ 70 w 193"/>
                <a:gd name="T65" fmla="*/ 124 h 178"/>
                <a:gd name="T66" fmla="*/ 51 w 193"/>
                <a:gd name="T67" fmla="*/ 105 h 178"/>
                <a:gd name="T68" fmla="*/ 70 w 193"/>
                <a:gd name="T69" fmla="*/ 124 h 178"/>
                <a:gd name="T70" fmla="*/ 59 w 193"/>
                <a:gd name="T71" fmla="*/ 113 h 178"/>
                <a:gd name="T72" fmla="*/ 62 w 193"/>
                <a:gd name="T73" fmla="*/ 116 h 178"/>
                <a:gd name="T74" fmla="*/ 16 w 193"/>
                <a:gd name="T75" fmla="*/ 73 h 178"/>
                <a:gd name="T76" fmla="*/ 36 w 193"/>
                <a:gd name="T77" fmla="*/ 92 h 178"/>
                <a:gd name="T78" fmla="*/ 16 w 193"/>
                <a:gd name="T79" fmla="*/ 73 h 178"/>
                <a:gd name="T80" fmla="*/ 28 w 193"/>
                <a:gd name="T81" fmla="*/ 84 h 178"/>
                <a:gd name="T82" fmla="*/ 24 w 193"/>
                <a:gd name="T83" fmla="*/ 81 h 178"/>
                <a:gd name="T84" fmla="*/ 70 w 193"/>
                <a:gd name="T85" fmla="*/ 92 h 178"/>
                <a:gd name="T86" fmla="*/ 51 w 193"/>
                <a:gd name="T87" fmla="*/ 73 h 178"/>
                <a:gd name="T88" fmla="*/ 70 w 193"/>
                <a:gd name="T89" fmla="*/ 92 h 178"/>
                <a:gd name="T90" fmla="*/ 59 w 193"/>
                <a:gd name="T91" fmla="*/ 81 h 178"/>
                <a:gd name="T92" fmla="*/ 62 w 193"/>
                <a:gd name="T93" fmla="*/ 84 h 178"/>
                <a:gd name="T94" fmla="*/ 16 w 193"/>
                <a:gd name="T95" fmla="*/ 41 h 178"/>
                <a:gd name="T96" fmla="*/ 36 w 193"/>
                <a:gd name="T97" fmla="*/ 61 h 178"/>
                <a:gd name="T98" fmla="*/ 16 w 193"/>
                <a:gd name="T99" fmla="*/ 41 h 178"/>
                <a:gd name="T100" fmla="*/ 28 w 193"/>
                <a:gd name="T101" fmla="*/ 53 h 178"/>
                <a:gd name="T102" fmla="*/ 24 w 193"/>
                <a:gd name="T103" fmla="*/ 49 h 178"/>
                <a:gd name="T104" fmla="*/ 70 w 193"/>
                <a:gd name="T105" fmla="*/ 61 h 178"/>
                <a:gd name="T106" fmla="*/ 51 w 193"/>
                <a:gd name="T107" fmla="*/ 41 h 178"/>
                <a:gd name="T108" fmla="*/ 70 w 193"/>
                <a:gd name="T109" fmla="*/ 61 h 178"/>
                <a:gd name="T110" fmla="*/ 59 w 193"/>
                <a:gd name="T111" fmla="*/ 49 h 178"/>
                <a:gd name="T112" fmla="*/ 62 w 193"/>
                <a:gd name="T113" fmla="*/ 5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78">
                  <a:moveTo>
                    <a:pt x="193" y="99"/>
                  </a:moveTo>
                  <a:cubicBezTo>
                    <a:pt x="193" y="114"/>
                    <a:pt x="180" y="127"/>
                    <a:pt x="165" y="127"/>
                  </a:cubicBezTo>
                  <a:cubicBezTo>
                    <a:pt x="99" y="127"/>
                    <a:pt x="99" y="127"/>
                    <a:pt x="99" y="127"/>
                  </a:cubicBezTo>
                  <a:cubicBezTo>
                    <a:pt x="97" y="127"/>
                    <a:pt x="96" y="126"/>
                    <a:pt x="94" y="126"/>
                  </a:cubicBezTo>
                  <a:cubicBezTo>
                    <a:pt x="94" y="118"/>
                    <a:pt x="94" y="118"/>
                    <a:pt x="94" y="118"/>
                  </a:cubicBezTo>
                  <a:cubicBezTo>
                    <a:pt x="96" y="118"/>
                    <a:pt x="97" y="119"/>
                    <a:pt x="99" y="119"/>
                  </a:cubicBezTo>
                  <a:cubicBezTo>
                    <a:pt x="165" y="119"/>
                    <a:pt x="165" y="119"/>
                    <a:pt x="165" y="119"/>
                  </a:cubicBezTo>
                  <a:cubicBezTo>
                    <a:pt x="176" y="119"/>
                    <a:pt x="185" y="110"/>
                    <a:pt x="185" y="99"/>
                  </a:cubicBezTo>
                  <a:cubicBezTo>
                    <a:pt x="185" y="88"/>
                    <a:pt x="176" y="79"/>
                    <a:pt x="165" y="79"/>
                  </a:cubicBezTo>
                  <a:cubicBezTo>
                    <a:pt x="164" y="79"/>
                    <a:pt x="163" y="79"/>
                    <a:pt x="162" y="79"/>
                  </a:cubicBezTo>
                  <a:cubicBezTo>
                    <a:pt x="157" y="79"/>
                    <a:pt x="157" y="79"/>
                    <a:pt x="157" y="79"/>
                  </a:cubicBezTo>
                  <a:cubicBezTo>
                    <a:pt x="157" y="75"/>
                    <a:pt x="157" y="75"/>
                    <a:pt x="157" y="75"/>
                  </a:cubicBezTo>
                  <a:cubicBezTo>
                    <a:pt x="157" y="59"/>
                    <a:pt x="144" y="47"/>
                    <a:pt x="129" y="47"/>
                  </a:cubicBezTo>
                  <a:cubicBezTo>
                    <a:pt x="117" y="47"/>
                    <a:pt x="107" y="54"/>
                    <a:pt x="103" y="64"/>
                  </a:cubicBezTo>
                  <a:cubicBezTo>
                    <a:pt x="102" y="67"/>
                    <a:pt x="102" y="67"/>
                    <a:pt x="102" y="67"/>
                  </a:cubicBezTo>
                  <a:cubicBezTo>
                    <a:pt x="99" y="67"/>
                    <a:pt x="99" y="67"/>
                    <a:pt x="99" y="67"/>
                  </a:cubicBezTo>
                  <a:cubicBezTo>
                    <a:pt x="97" y="67"/>
                    <a:pt x="96" y="67"/>
                    <a:pt x="94" y="67"/>
                  </a:cubicBezTo>
                  <a:cubicBezTo>
                    <a:pt x="94" y="59"/>
                    <a:pt x="94" y="59"/>
                    <a:pt x="94" y="59"/>
                  </a:cubicBezTo>
                  <a:cubicBezTo>
                    <a:pt x="95" y="59"/>
                    <a:pt x="96" y="59"/>
                    <a:pt x="97" y="59"/>
                  </a:cubicBezTo>
                  <a:cubicBezTo>
                    <a:pt x="103" y="46"/>
                    <a:pt x="115" y="39"/>
                    <a:pt x="129" y="39"/>
                  </a:cubicBezTo>
                  <a:cubicBezTo>
                    <a:pt x="147" y="39"/>
                    <a:pt x="163" y="53"/>
                    <a:pt x="165" y="71"/>
                  </a:cubicBezTo>
                  <a:cubicBezTo>
                    <a:pt x="165" y="71"/>
                    <a:pt x="165" y="71"/>
                    <a:pt x="165" y="71"/>
                  </a:cubicBezTo>
                  <a:cubicBezTo>
                    <a:pt x="180" y="71"/>
                    <a:pt x="193" y="83"/>
                    <a:pt x="193" y="99"/>
                  </a:cubicBezTo>
                  <a:close/>
                  <a:moveTo>
                    <a:pt x="86" y="16"/>
                  </a:moveTo>
                  <a:cubicBezTo>
                    <a:pt x="86" y="178"/>
                    <a:pt x="86" y="178"/>
                    <a:pt x="86" y="178"/>
                  </a:cubicBezTo>
                  <a:cubicBezTo>
                    <a:pt x="0" y="178"/>
                    <a:pt x="0" y="178"/>
                    <a:pt x="0" y="178"/>
                  </a:cubicBezTo>
                  <a:cubicBezTo>
                    <a:pt x="0" y="16"/>
                    <a:pt x="0" y="16"/>
                    <a:pt x="0" y="16"/>
                  </a:cubicBezTo>
                  <a:cubicBezTo>
                    <a:pt x="11" y="16"/>
                    <a:pt x="11" y="16"/>
                    <a:pt x="11" y="16"/>
                  </a:cubicBezTo>
                  <a:cubicBezTo>
                    <a:pt x="11" y="0"/>
                    <a:pt x="11" y="0"/>
                    <a:pt x="11" y="0"/>
                  </a:cubicBezTo>
                  <a:cubicBezTo>
                    <a:pt x="41" y="0"/>
                    <a:pt x="41" y="0"/>
                    <a:pt x="41" y="0"/>
                  </a:cubicBezTo>
                  <a:cubicBezTo>
                    <a:pt x="41" y="16"/>
                    <a:pt x="41" y="16"/>
                    <a:pt x="41" y="16"/>
                  </a:cubicBezTo>
                  <a:lnTo>
                    <a:pt x="86" y="16"/>
                  </a:lnTo>
                  <a:close/>
                  <a:moveTo>
                    <a:pt x="19" y="16"/>
                  </a:moveTo>
                  <a:cubicBezTo>
                    <a:pt x="33" y="16"/>
                    <a:pt x="33" y="16"/>
                    <a:pt x="33" y="16"/>
                  </a:cubicBezTo>
                  <a:cubicBezTo>
                    <a:pt x="33" y="8"/>
                    <a:pt x="33" y="8"/>
                    <a:pt x="33" y="8"/>
                  </a:cubicBezTo>
                  <a:cubicBezTo>
                    <a:pt x="19" y="8"/>
                    <a:pt x="19" y="8"/>
                    <a:pt x="19" y="8"/>
                  </a:cubicBezTo>
                  <a:lnTo>
                    <a:pt x="19" y="16"/>
                  </a:lnTo>
                  <a:close/>
                  <a:moveTo>
                    <a:pt x="49" y="156"/>
                  </a:moveTo>
                  <a:cubicBezTo>
                    <a:pt x="49" y="153"/>
                    <a:pt x="46" y="150"/>
                    <a:pt x="43" y="150"/>
                  </a:cubicBezTo>
                  <a:cubicBezTo>
                    <a:pt x="40" y="150"/>
                    <a:pt x="37" y="153"/>
                    <a:pt x="37" y="156"/>
                  </a:cubicBezTo>
                  <a:cubicBezTo>
                    <a:pt x="37" y="170"/>
                    <a:pt x="37" y="170"/>
                    <a:pt x="37" y="170"/>
                  </a:cubicBezTo>
                  <a:cubicBezTo>
                    <a:pt x="49" y="170"/>
                    <a:pt x="49" y="170"/>
                    <a:pt x="49" y="170"/>
                  </a:cubicBezTo>
                  <a:lnTo>
                    <a:pt x="49" y="156"/>
                  </a:lnTo>
                  <a:close/>
                  <a:moveTo>
                    <a:pt x="78" y="24"/>
                  </a:moveTo>
                  <a:cubicBezTo>
                    <a:pt x="41" y="24"/>
                    <a:pt x="41" y="24"/>
                    <a:pt x="41" y="24"/>
                  </a:cubicBezTo>
                  <a:cubicBezTo>
                    <a:pt x="11" y="24"/>
                    <a:pt x="11" y="24"/>
                    <a:pt x="11" y="24"/>
                  </a:cubicBezTo>
                  <a:cubicBezTo>
                    <a:pt x="8" y="24"/>
                    <a:pt x="8" y="24"/>
                    <a:pt x="8" y="24"/>
                  </a:cubicBezTo>
                  <a:cubicBezTo>
                    <a:pt x="8" y="170"/>
                    <a:pt x="8" y="170"/>
                    <a:pt x="8" y="170"/>
                  </a:cubicBezTo>
                  <a:cubicBezTo>
                    <a:pt x="29" y="170"/>
                    <a:pt x="29" y="170"/>
                    <a:pt x="29" y="170"/>
                  </a:cubicBezTo>
                  <a:cubicBezTo>
                    <a:pt x="29" y="156"/>
                    <a:pt x="29" y="156"/>
                    <a:pt x="29" y="156"/>
                  </a:cubicBezTo>
                  <a:cubicBezTo>
                    <a:pt x="29" y="149"/>
                    <a:pt x="36" y="142"/>
                    <a:pt x="43" y="142"/>
                  </a:cubicBezTo>
                  <a:cubicBezTo>
                    <a:pt x="51" y="142"/>
                    <a:pt x="57" y="149"/>
                    <a:pt x="57" y="156"/>
                  </a:cubicBezTo>
                  <a:cubicBezTo>
                    <a:pt x="57" y="170"/>
                    <a:pt x="57" y="170"/>
                    <a:pt x="57" y="170"/>
                  </a:cubicBezTo>
                  <a:cubicBezTo>
                    <a:pt x="78" y="170"/>
                    <a:pt x="78" y="170"/>
                    <a:pt x="78" y="170"/>
                  </a:cubicBezTo>
                  <a:lnTo>
                    <a:pt x="78" y="24"/>
                  </a:lnTo>
                  <a:close/>
                  <a:moveTo>
                    <a:pt x="16" y="105"/>
                  </a:moveTo>
                  <a:cubicBezTo>
                    <a:pt x="36" y="105"/>
                    <a:pt x="36" y="105"/>
                    <a:pt x="36" y="105"/>
                  </a:cubicBezTo>
                  <a:cubicBezTo>
                    <a:pt x="36" y="124"/>
                    <a:pt x="36" y="124"/>
                    <a:pt x="36" y="124"/>
                  </a:cubicBezTo>
                  <a:cubicBezTo>
                    <a:pt x="16" y="124"/>
                    <a:pt x="16" y="124"/>
                    <a:pt x="16" y="124"/>
                  </a:cubicBezTo>
                  <a:lnTo>
                    <a:pt x="16" y="105"/>
                  </a:lnTo>
                  <a:close/>
                  <a:moveTo>
                    <a:pt x="24" y="116"/>
                  </a:moveTo>
                  <a:cubicBezTo>
                    <a:pt x="28" y="116"/>
                    <a:pt x="28" y="116"/>
                    <a:pt x="28" y="116"/>
                  </a:cubicBezTo>
                  <a:cubicBezTo>
                    <a:pt x="28" y="113"/>
                    <a:pt x="28" y="113"/>
                    <a:pt x="28" y="113"/>
                  </a:cubicBezTo>
                  <a:cubicBezTo>
                    <a:pt x="24" y="113"/>
                    <a:pt x="24" y="113"/>
                    <a:pt x="24" y="113"/>
                  </a:cubicBezTo>
                  <a:lnTo>
                    <a:pt x="24" y="116"/>
                  </a:lnTo>
                  <a:close/>
                  <a:moveTo>
                    <a:pt x="70" y="124"/>
                  </a:moveTo>
                  <a:cubicBezTo>
                    <a:pt x="51" y="124"/>
                    <a:pt x="51" y="124"/>
                    <a:pt x="51" y="124"/>
                  </a:cubicBezTo>
                  <a:cubicBezTo>
                    <a:pt x="51" y="105"/>
                    <a:pt x="51" y="105"/>
                    <a:pt x="51" y="105"/>
                  </a:cubicBezTo>
                  <a:cubicBezTo>
                    <a:pt x="70" y="105"/>
                    <a:pt x="70" y="105"/>
                    <a:pt x="70" y="105"/>
                  </a:cubicBezTo>
                  <a:lnTo>
                    <a:pt x="70" y="124"/>
                  </a:lnTo>
                  <a:close/>
                  <a:moveTo>
                    <a:pt x="62" y="113"/>
                  </a:moveTo>
                  <a:cubicBezTo>
                    <a:pt x="59" y="113"/>
                    <a:pt x="59" y="113"/>
                    <a:pt x="59" y="113"/>
                  </a:cubicBezTo>
                  <a:cubicBezTo>
                    <a:pt x="59" y="116"/>
                    <a:pt x="59" y="116"/>
                    <a:pt x="59" y="116"/>
                  </a:cubicBezTo>
                  <a:cubicBezTo>
                    <a:pt x="62" y="116"/>
                    <a:pt x="62" y="116"/>
                    <a:pt x="62" y="116"/>
                  </a:cubicBezTo>
                  <a:lnTo>
                    <a:pt x="62" y="113"/>
                  </a:lnTo>
                  <a:close/>
                  <a:moveTo>
                    <a:pt x="16" y="73"/>
                  </a:moveTo>
                  <a:cubicBezTo>
                    <a:pt x="36" y="73"/>
                    <a:pt x="36" y="73"/>
                    <a:pt x="36" y="73"/>
                  </a:cubicBezTo>
                  <a:cubicBezTo>
                    <a:pt x="36" y="92"/>
                    <a:pt x="36" y="92"/>
                    <a:pt x="36" y="92"/>
                  </a:cubicBezTo>
                  <a:cubicBezTo>
                    <a:pt x="16" y="92"/>
                    <a:pt x="16" y="92"/>
                    <a:pt x="16" y="92"/>
                  </a:cubicBezTo>
                  <a:lnTo>
                    <a:pt x="16" y="73"/>
                  </a:lnTo>
                  <a:close/>
                  <a:moveTo>
                    <a:pt x="24" y="84"/>
                  </a:moveTo>
                  <a:cubicBezTo>
                    <a:pt x="28" y="84"/>
                    <a:pt x="28" y="84"/>
                    <a:pt x="28" y="84"/>
                  </a:cubicBezTo>
                  <a:cubicBezTo>
                    <a:pt x="28" y="81"/>
                    <a:pt x="28" y="81"/>
                    <a:pt x="28" y="81"/>
                  </a:cubicBezTo>
                  <a:cubicBezTo>
                    <a:pt x="24" y="81"/>
                    <a:pt x="24" y="81"/>
                    <a:pt x="24" y="81"/>
                  </a:cubicBezTo>
                  <a:lnTo>
                    <a:pt x="24" y="84"/>
                  </a:lnTo>
                  <a:close/>
                  <a:moveTo>
                    <a:pt x="70" y="92"/>
                  </a:moveTo>
                  <a:cubicBezTo>
                    <a:pt x="51" y="92"/>
                    <a:pt x="51" y="92"/>
                    <a:pt x="51" y="92"/>
                  </a:cubicBezTo>
                  <a:cubicBezTo>
                    <a:pt x="51" y="73"/>
                    <a:pt x="51" y="73"/>
                    <a:pt x="51" y="73"/>
                  </a:cubicBezTo>
                  <a:cubicBezTo>
                    <a:pt x="70" y="73"/>
                    <a:pt x="70" y="73"/>
                    <a:pt x="70" y="73"/>
                  </a:cubicBezTo>
                  <a:lnTo>
                    <a:pt x="70" y="92"/>
                  </a:lnTo>
                  <a:close/>
                  <a:moveTo>
                    <a:pt x="62" y="81"/>
                  </a:moveTo>
                  <a:cubicBezTo>
                    <a:pt x="59" y="81"/>
                    <a:pt x="59" y="81"/>
                    <a:pt x="59" y="81"/>
                  </a:cubicBezTo>
                  <a:cubicBezTo>
                    <a:pt x="59" y="84"/>
                    <a:pt x="59" y="84"/>
                    <a:pt x="59" y="84"/>
                  </a:cubicBezTo>
                  <a:cubicBezTo>
                    <a:pt x="62" y="84"/>
                    <a:pt x="62" y="84"/>
                    <a:pt x="62" y="84"/>
                  </a:cubicBezTo>
                  <a:lnTo>
                    <a:pt x="62" y="81"/>
                  </a:lnTo>
                  <a:close/>
                  <a:moveTo>
                    <a:pt x="16" y="41"/>
                  </a:moveTo>
                  <a:cubicBezTo>
                    <a:pt x="36" y="41"/>
                    <a:pt x="36" y="41"/>
                    <a:pt x="36" y="41"/>
                  </a:cubicBezTo>
                  <a:cubicBezTo>
                    <a:pt x="36" y="61"/>
                    <a:pt x="36" y="61"/>
                    <a:pt x="36" y="61"/>
                  </a:cubicBezTo>
                  <a:cubicBezTo>
                    <a:pt x="16" y="61"/>
                    <a:pt x="16" y="61"/>
                    <a:pt x="16" y="61"/>
                  </a:cubicBezTo>
                  <a:lnTo>
                    <a:pt x="16" y="41"/>
                  </a:lnTo>
                  <a:close/>
                  <a:moveTo>
                    <a:pt x="24" y="53"/>
                  </a:moveTo>
                  <a:cubicBezTo>
                    <a:pt x="28" y="53"/>
                    <a:pt x="28" y="53"/>
                    <a:pt x="28" y="53"/>
                  </a:cubicBezTo>
                  <a:cubicBezTo>
                    <a:pt x="28" y="49"/>
                    <a:pt x="28" y="49"/>
                    <a:pt x="28" y="49"/>
                  </a:cubicBezTo>
                  <a:cubicBezTo>
                    <a:pt x="24" y="49"/>
                    <a:pt x="24" y="49"/>
                    <a:pt x="24" y="49"/>
                  </a:cubicBezTo>
                  <a:lnTo>
                    <a:pt x="24" y="53"/>
                  </a:lnTo>
                  <a:close/>
                  <a:moveTo>
                    <a:pt x="70" y="61"/>
                  </a:moveTo>
                  <a:cubicBezTo>
                    <a:pt x="51" y="61"/>
                    <a:pt x="51" y="61"/>
                    <a:pt x="51" y="61"/>
                  </a:cubicBezTo>
                  <a:cubicBezTo>
                    <a:pt x="51" y="41"/>
                    <a:pt x="51" y="41"/>
                    <a:pt x="51" y="41"/>
                  </a:cubicBezTo>
                  <a:cubicBezTo>
                    <a:pt x="70" y="41"/>
                    <a:pt x="70" y="41"/>
                    <a:pt x="70" y="41"/>
                  </a:cubicBezTo>
                  <a:lnTo>
                    <a:pt x="70" y="61"/>
                  </a:lnTo>
                  <a:close/>
                  <a:moveTo>
                    <a:pt x="62" y="49"/>
                  </a:moveTo>
                  <a:cubicBezTo>
                    <a:pt x="59" y="49"/>
                    <a:pt x="59" y="49"/>
                    <a:pt x="59" y="49"/>
                  </a:cubicBezTo>
                  <a:cubicBezTo>
                    <a:pt x="59" y="53"/>
                    <a:pt x="59" y="53"/>
                    <a:pt x="59" y="53"/>
                  </a:cubicBezTo>
                  <a:cubicBezTo>
                    <a:pt x="62" y="53"/>
                    <a:pt x="62" y="53"/>
                    <a:pt x="62" y="53"/>
                  </a:cubicBezTo>
                  <a:lnTo>
                    <a:pt x="62" y="49"/>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3541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1+#ppt_w/2"/>
                                          </p:val>
                                        </p:tav>
                                        <p:tav tm="100000">
                                          <p:val>
                                            <p:strVal val="#ppt_x"/>
                                          </p:val>
                                        </p:tav>
                                      </p:tavLst>
                                    </p:anim>
                                    <p:anim calcmode="lin" valueType="num">
                                      <p:cBhvr additive="base">
                                        <p:cTn id="8" dur="8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4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6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250" fill="hold"/>
                                        <p:tgtEl>
                                          <p:spTgt spid="2"/>
                                        </p:tgtEl>
                                        <p:attrNameLst>
                                          <p:attrName>ppt_x</p:attrName>
                                        </p:attrNameLst>
                                      </p:cBhvr>
                                      <p:tavLst>
                                        <p:tav tm="0">
                                          <p:val>
                                            <p:strVal val="0-#ppt_w/2"/>
                                          </p:val>
                                        </p:tav>
                                        <p:tav tm="100000">
                                          <p:val>
                                            <p:strVal val="#ppt_x"/>
                                          </p:val>
                                        </p:tav>
                                      </p:tavLst>
                                    </p:anim>
                                    <p:anim calcmode="lin" valueType="num">
                                      <p:cBhvr additive="base">
                                        <p:cTn id="16"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Extend on-premises data and apps</a:t>
            </a:r>
          </a:p>
        </p:txBody>
      </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251854" y="1736616"/>
            <a:ext cx="11504118" cy="4956056"/>
            <a:chOff x="228600" y="1546209"/>
            <a:chExt cx="11734800" cy="5013960"/>
          </a:xfrm>
          <a:solidFill>
            <a:schemeClr val="tx1">
              <a:lumMod val="20000"/>
              <a:lumOff val="80000"/>
            </a:schemeClr>
          </a:solidFill>
        </p:grpSpPr>
        <p:sp>
          <p:nvSpPr>
            <p:cNvPr id="19" name="Rectangle 18"/>
            <p:cNvSpPr/>
            <p:nvPr/>
          </p:nvSpPr>
          <p:spPr bwMode="auto">
            <a:xfrm>
              <a:off x="3985960" y="1546209"/>
              <a:ext cx="7977440"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79285" rIns="358570" bIns="143428" numCol="1" spcCol="0" rtlCol="0" fromWordArt="0" anchor="t" anchorCtr="0" forceAA="0" compatLnSpc="1">
              <a:prstTxWarp prst="textNoShape">
                <a:avLst/>
              </a:prstTxWarp>
              <a:noAutofit/>
            </a:bodyPr>
            <a:lstStyle/>
            <a:p>
              <a:pPr algn="ct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Seamless &amp; secure across:</a:t>
              </a:r>
            </a:p>
          </p:txBody>
        </p:sp>
        <p:sp>
          <p:nvSpPr>
            <p:cNvPr id="20" name="Rectangle 19"/>
            <p:cNvSpPr/>
            <p:nvPr/>
          </p:nvSpPr>
          <p:spPr bwMode="auto">
            <a:xfrm>
              <a:off x="228600" y="1546209"/>
              <a:ext cx="3597638"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Hybrid Use Cases</a:t>
              </a:r>
            </a:p>
          </p:txBody>
        </p:sp>
        <p:sp>
          <p:nvSpPr>
            <p:cNvPr id="21" name="TextBox 20"/>
            <p:cNvSpPr txBox="1"/>
            <p:nvPr/>
          </p:nvSpPr>
          <p:spPr>
            <a:xfrm>
              <a:off x="471349" y="2416622"/>
              <a:ext cx="1695632" cy="38247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34464" rIns="89642" bIns="89642"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2941"/>
                </a:spcAft>
              </a:pPr>
              <a:r>
                <a:rPr lang="en-US" sz="1961" dirty="0">
                  <a:solidFill>
                    <a:schemeClr val="tx1"/>
                  </a:solidFill>
                  <a:latin typeface="+mj-lt"/>
                </a:rPr>
                <a:t>Application Availability</a:t>
              </a:r>
            </a:p>
            <a:p>
              <a:pPr>
                <a:spcAft>
                  <a:spcPts val="2941"/>
                </a:spcAft>
              </a:pPr>
              <a:r>
                <a:rPr lang="en-US" sz="1961" dirty="0">
                  <a:solidFill>
                    <a:schemeClr val="tx1"/>
                  </a:solidFill>
                  <a:latin typeface="+mj-lt"/>
                </a:rPr>
                <a:t>Bottomless Storage</a:t>
              </a:r>
            </a:p>
            <a:p>
              <a:pPr>
                <a:spcAft>
                  <a:spcPts val="2941"/>
                </a:spcAft>
              </a:pPr>
              <a:r>
                <a:rPr lang="en-US" sz="1961" dirty="0">
                  <a:solidFill>
                    <a:schemeClr val="tx1"/>
                  </a:solidFill>
                  <a:latin typeface="+mj-lt"/>
                </a:rPr>
                <a:t>Identity Management</a:t>
              </a:r>
            </a:p>
            <a:p>
              <a:pPr>
                <a:spcAft>
                  <a:spcPts val="2941"/>
                </a:spcAft>
              </a:pPr>
              <a:r>
                <a:rPr lang="en-US" sz="1961" dirty="0">
                  <a:solidFill>
                    <a:schemeClr val="tx1"/>
                  </a:solidFill>
                  <a:latin typeface="+mj-lt"/>
                </a:rPr>
                <a:t>Full hybrid applications</a:t>
              </a:r>
            </a:p>
          </p:txBody>
        </p:sp>
      </p:grpSp>
      <p:grpSp>
        <p:nvGrpSpPr>
          <p:cNvPr id="43" name="Group 42"/>
          <p:cNvGrpSpPr/>
          <p:nvPr/>
        </p:nvGrpSpPr>
        <p:grpSpPr>
          <a:xfrm>
            <a:off x="2078209" y="2848621"/>
            <a:ext cx="1491419" cy="3268793"/>
            <a:chOff x="2694060" y="2236771"/>
            <a:chExt cx="1765330" cy="3869131"/>
          </a:xfrm>
          <a:solidFill>
            <a:schemeClr val="tx1"/>
          </a:solidFill>
        </p:grpSpPr>
        <p:grpSp>
          <p:nvGrpSpPr>
            <p:cNvPr id="44" name="Group 43"/>
            <p:cNvGrpSpPr/>
            <p:nvPr/>
          </p:nvGrpSpPr>
          <p:grpSpPr>
            <a:xfrm>
              <a:off x="2694060" y="2236771"/>
              <a:ext cx="1438568" cy="3869131"/>
              <a:chOff x="1562842" y="1917599"/>
              <a:chExt cx="1197872" cy="3221762"/>
            </a:xfrm>
            <a:grpFill/>
          </p:grpSpPr>
          <p:grpSp>
            <p:nvGrpSpPr>
              <p:cNvPr id="46" name="Group 45"/>
              <p:cNvGrpSpPr/>
              <p:nvPr/>
            </p:nvGrpSpPr>
            <p:grpSpPr>
              <a:xfrm>
                <a:off x="1673173" y="3734422"/>
                <a:ext cx="1087541" cy="1404939"/>
                <a:chOff x="5426075" y="3095625"/>
                <a:chExt cx="1811338" cy="2339976"/>
              </a:xfrm>
              <a:grpFill/>
            </p:grpSpPr>
            <p:sp>
              <p:nvSpPr>
                <p:cNvPr id="54" name="Freeform 5"/>
                <p:cNvSpPr>
                  <a:spLocks/>
                </p:cNvSpPr>
                <p:nvPr/>
              </p:nvSpPr>
              <p:spPr bwMode="auto">
                <a:xfrm>
                  <a:off x="6376988" y="4094163"/>
                  <a:ext cx="582613" cy="1003300"/>
                </a:xfrm>
                <a:custGeom>
                  <a:avLst/>
                  <a:gdLst>
                    <a:gd name="T0" fmla="*/ 3 w 367"/>
                    <a:gd name="T1" fmla="*/ 211 h 632"/>
                    <a:gd name="T2" fmla="*/ 367 w 367"/>
                    <a:gd name="T3" fmla="*/ 0 h 632"/>
                    <a:gd name="T4" fmla="*/ 364 w 367"/>
                    <a:gd name="T5" fmla="*/ 420 h 632"/>
                    <a:gd name="T6" fmla="*/ 0 w 367"/>
                    <a:gd name="T7" fmla="*/ 632 h 632"/>
                    <a:gd name="T8" fmla="*/ 3 w 367"/>
                    <a:gd name="T9" fmla="*/ 211 h 632"/>
                  </a:gdLst>
                  <a:ahLst/>
                  <a:cxnLst>
                    <a:cxn ang="0">
                      <a:pos x="T0" y="T1"/>
                    </a:cxn>
                    <a:cxn ang="0">
                      <a:pos x="T2" y="T3"/>
                    </a:cxn>
                    <a:cxn ang="0">
                      <a:pos x="T4" y="T5"/>
                    </a:cxn>
                    <a:cxn ang="0">
                      <a:pos x="T6" y="T7"/>
                    </a:cxn>
                    <a:cxn ang="0">
                      <a:pos x="T8" y="T9"/>
                    </a:cxn>
                  </a:cxnLst>
                  <a:rect l="0" t="0" r="r" b="b"/>
                  <a:pathLst>
                    <a:path w="367" h="632">
                      <a:moveTo>
                        <a:pt x="3" y="211"/>
                      </a:moveTo>
                      <a:lnTo>
                        <a:pt x="367" y="0"/>
                      </a:lnTo>
                      <a:lnTo>
                        <a:pt x="364" y="420"/>
                      </a:lnTo>
                      <a:lnTo>
                        <a:pt x="0" y="632"/>
                      </a:lnTo>
                      <a:lnTo>
                        <a:pt x="3"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5" name="Freeform 6"/>
                <p:cNvSpPr>
                  <a:spLocks/>
                </p:cNvSpPr>
                <p:nvPr/>
              </p:nvSpPr>
              <p:spPr bwMode="auto">
                <a:xfrm>
                  <a:off x="5754688" y="3690938"/>
                  <a:ext cx="1158875" cy="671513"/>
                </a:xfrm>
                <a:custGeom>
                  <a:avLst/>
                  <a:gdLst>
                    <a:gd name="T0" fmla="*/ 0 w 730"/>
                    <a:gd name="T1" fmla="*/ 211 h 423"/>
                    <a:gd name="T2" fmla="*/ 364 w 730"/>
                    <a:gd name="T3" fmla="*/ 0 h 423"/>
                    <a:gd name="T4" fmla="*/ 730 w 730"/>
                    <a:gd name="T5" fmla="*/ 211 h 423"/>
                    <a:gd name="T6" fmla="*/ 366 w 730"/>
                    <a:gd name="T7" fmla="*/ 423 h 423"/>
                    <a:gd name="T8" fmla="*/ 0 w 730"/>
                    <a:gd name="T9" fmla="*/ 211 h 423"/>
                  </a:gdLst>
                  <a:ahLst/>
                  <a:cxnLst>
                    <a:cxn ang="0">
                      <a:pos x="T0" y="T1"/>
                    </a:cxn>
                    <a:cxn ang="0">
                      <a:pos x="T2" y="T3"/>
                    </a:cxn>
                    <a:cxn ang="0">
                      <a:pos x="T4" y="T5"/>
                    </a:cxn>
                    <a:cxn ang="0">
                      <a:pos x="T6" y="T7"/>
                    </a:cxn>
                    <a:cxn ang="0">
                      <a:pos x="T8" y="T9"/>
                    </a:cxn>
                  </a:cxnLst>
                  <a:rect l="0" t="0" r="r" b="b"/>
                  <a:pathLst>
                    <a:path w="730" h="423">
                      <a:moveTo>
                        <a:pt x="0" y="211"/>
                      </a:moveTo>
                      <a:lnTo>
                        <a:pt x="364" y="0"/>
                      </a:lnTo>
                      <a:lnTo>
                        <a:pt x="730" y="211"/>
                      </a:lnTo>
                      <a:lnTo>
                        <a:pt x="366" y="423"/>
                      </a:lnTo>
                      <a:lnTo>
                        <a:pt x="0"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6" name="Freeform 7"/>
                <p:cNvSpPr>
                  <a:spLocks/>
                </p:cNvSpPr>
                <p:nvPr/>
              </p:nvSpPr>
              <p:spPr bwMode="auto">
                <a:xfrm>
                  <a:off x="5710238" y="4094163"/>
                  <a:ext cx="581025" cy="1003300"/>
                </a:xfrm>
                <a:custGeom>
                  <a:avLst/>
                  <a:gdLst>
                    <a:gd name="T0" fmla="*/ 366 w 366"/>
                    <a:gd name="T1" fmla="*/ 211 h 632"/>
                    <a:gd name="T2" fmla="*/ 363 w 366"/>
                    <a:gd name="T3" fmla="*/ 632 h 632"/>
                    <a:gd name="T4" fmla="*/ 0 w 366"/>
                    <a:gd name="T5" fmla="*/ 420 h 632"/>
                    <a:gd name="T6" fmla="*/ 0 w 366"/>
                    <a:gd name="T7" fmla="*/ 0 h 632"/>
                    <a:gd name="T8" fmla="*/ 366 w 366"/>
                    <a:gd name="T9" fmla="*/ 211 h 632"/>
                  </a:gdLst>
                  <a:ahLst/>
                  <a:cxnLst>
                    <a:cxn ang="0">
                      <a:pos x="T0" y="T1"/>
                    </a:cxn>
                    <a:cxn ang="0">
                      <a:pos x="T2" y="T3"/>
                    </a:cxn>
                    <a:cxn ang="0">
                      <a:pos x="T4" y="T5"/>
                    </a:cxn>
                    <a:cxn ang="0">
                      <a:pos x="T6" y="T7"/>
                    </a:cxn>
                    <a:cxn ang="0">
                      <a:pos x="T8" y="T9"/>
                    </a:cxn>
                  </a:cxnLst>
                  <a:rect l="0" t="0" r="r" b="b"/>
                  <a:pathLst>
                    <a:path w="366" h="632">
                      <a:moveTo>
                        <a:pt x="366" y="211"/>
                      </a:moveTo>
                      <a:lnTo>
                        <a:pt x="363" y="632"/>
                      </a:lnTo>
                      <a:lnTo>
                        <a:pt x="0" y="420"/>
                      </a:lnTo>
                      <a:lnTo>
                        <a:pt x="0" y="0"/>
                      </a:lnTo>
                      <a:lnTo>
                        <a:pt x="366"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7" name="Freeform 8"/>
                <p:cNvSpPr>
                  <a:spLocks noEditPoints="1"/>
                </p:cNvSpPr>
                <p:nvPr/>
              </p:nvSpPr>
              <p:spPr bwMode="auto">
                <a:xfrm>
                  <a:off x="5611813" y="3095625"/>
                  <a:ext cx="463550" cy="595313"/>
                </a:xfrm>
                <a:custGeom>
                  <a:avLst/>
                  <a:gdLst>
                    <a:gd name="T0" fmla="*/ 110 w 123"/>
                    <a:gd name="T1" fmla="*/ 75 h 158"/>
                    <a:gd name="T2" fmla="*/ 110 w 123"/>
                    <a:gd name="T3" fmla="*/ 49 h 158"/>
                    <a:gd name="T4" fmla="*/ 61 w 123"/>
                    <a:gd name="T5" fmla="*/ 0 h 158"/>
                    <a:gd name="T6" fmla="*/ 13 w 123"/>
                    <a:gd name="T7" fmla="*/ 49 h 158"/>
                    <a:gd name="T8" fmla="*/ 13 w 123"/>
                    <a:gd name="T9" fmla="*/ 75 h 158"/>
                    <a:gd name="T10" fmla="*/ 0 w 123"/>
                    <a:gd name="T11" fmla="*/ 75 h 158"/>
                    <a:gd name="T12" fmla="*/ 0 w 123"/>
                    <a:gd name="T13" fmla="*/ 158 h 158"/>
                    <a:gd name="T14" fmla="*/ 123 w 123"/>
                    <a:gd name="T15" fmla="*/ 158 h 158"/>
                    <a:gd name="T16" fmla="*/ 123 w 123"/>
                    <a:gd name="T17" fmla="*/ 75 h 158"/>
                    <a:gd name="T18" fmla="*/ 110 w 123"/>
                    <a:gd name="T19" fmla="*/ 75 h 158"/>
                    <a:gd name="T20" fmla="*/ 89 w 123"/>
                    <a:gd name="T21" fmla="*/ 75 h 158"/>
                    <a:gd name="T22" fmla="*/ 33 w 123"/>
                    <a:gd name="T23" fmla="*/ 75 h 158"/>
                    <a:gd name="T24" fmla="*/ 33 w 123"/>
                    <a:gd name="T25" fmla="*/ 49 h 158"/>
                    <a:gd name="T26" fmla="*/ 61 w 123"/>
                    <a:gd name="T27" fmla="*/ 21 h 158"/>
                    <a:gd name="T28" fmla="*/ 89 w 123"/>
                    <a:gd name="T29" fmla="*/ 49 h 158"/>
                    <a:gd name="T30" fmla="*/ 89 w 123"/>
                    <a:gd name="T31" fmla="*/ 7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58">
                      <a:moveTo>
                        <a:pt x="110" y="75"/>
                      </a:moveTo>
                      <a:cubicBezTo>
                        <a:pt x="110" y="49"/>
                        <a:pt x="110" y="49"/>
                        <a:pt x="110" y="49"/>
                      </a:cubicBezTo>
                      <a:cubicBezTo>
                        <a:pt x="110" y="22"/>
                        <a:pt x="88" y="0"/>
                        <a:pt x="61" y="0"/>
                      </a:cubicBezTo>
                      <a:cubicBezTo>
                        <a:pt x="34" y="0"/>
                        <a:pt x="13" y="22"/>
                        <a:pt x="13" y="49"/>
                      </a:cubicBezTo>
                      <a:cubicBezTo>
                        <a:pt x="13" y="75"/>
                        <a:pt x="13" y="75"/>
                        <a:pt x="13" y="75"/>
                      </a:cubicBezTo>
                      <a:cubicBezTo>
                        <a:pt x="0" y="75"/>
                        <a:pt x="0" y="75"/>
                        <a:pt x="0" y="75"/>
                      </a:cubicBezTo>
                      <a:cubicBezTo>
                        <a:pt x="0" y="158"/>
                        <a:pt x="0" y="158"/>
                        <a:pt x="0" y="158"/>
                      </a:cubicBezTo>
                      <a:cubicBezTo>
                        <a:pt x="123" y="158"/>
                        <a:pt x="123" y="158"/>
                        <a:pt x="123" y="158"/>
                      </a:cubicBezTo>
                      <a:cubicBezTo>
                        <a:pt x="123" y="75"/>
                        <a:pt x="123" y="75"/>
                        <a:pt x="123" y="75"/>
                      </a:cubicBezTo>
                      <a:lnTo>
                        <a:pt x="110" y="75"/>
                      </a:lnTo>
                      <a:close/>
                      <a:moveTo>
                        <a:pt x="89" y="75"/>
                      </a:moveTo>
                      <a:cubicBezTo>
                        <a:pt x="33" y="75"/>
                        <a:pt x="33" y="75"/>
                        <a:pt x="33" y="75"/>
                      </a:cubicBezTo>
                      <a:cubicBezTo>
                        <a:pt x="33" y="49"/>
                        <a:pt x="33" y="49"/>
                        <a:pt x="33" y="49"/>
                      </a:cubicBezTo>
                      <a:cubicBezTo>
                        <a:pt x="33" y="33"/>
                        <a:pt x="46" y="21"/>
                        <a:pt x="61" y="21"/>
                      </a:cubicBezTo>
                      <a:cubicBezTo>
                        <a:pt x="77" y="21"/>
                        <a:pt x="89" y="33"/>
                        <a:pt x="89" y="49"/>
                      </a:cubicBezTo>
                      <a:lnTo>
                        <a:pt x="8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8" name="Freeform 9"/>
                <p:cNvSpPr>
                  <a:spLocks/>
                </p:cNvSpPr>
                <p:nvPr/>
              </p:nvSpPr>
              <p:spPr bwMode="auto">
                <a:xfrm>
                  <a:off x="5426075" y="3351213"/>
                  <a:ext cx="1811338" cy="2084388"/>
                </a:xfrm>
                <a:custGeom>
                  <a:avLst/>
                  <a:gdLst>
                    <a:gd name="T0" fmla="*/ 571 w 1141"/>
                    <a:gd name="T1" fmla="*/ 0 h 1313"/>
                    <a:gd name="T2" fmla="*/ 490 w 1141"/>
                    <a:gd name="T3" fmla="*/ 45 h 1313"/>
                    <a:gd name="T4" fmla="*/ 552 w 1141"/>
                    <a:gd name="T5" fmla="*/ 81 h 1313"/>
                    <a:gd name="T6" fmla="*/ 490 w 1141"/>
                    <a:gd name="T7" fmla="*/ 45 h 1313"/>
                    <a:gd name="T8" fmla="*/ 485 w 1141"/>
                    <a:gd name="T9" fmla="*/ 50 h 1313"/>
                    <a:gd name="T10" fmla="*/ 545 w 1141"/>
                    <a:gd name="T11" fmla="*/ 83 h 1313"/>
                    <a:gd name="T12" fmla="*/ 571 w 1141"/>
                    <a:gd name="T13" fmla="*/ 69 h 1313"/>
                    <a:gd name="T14" fmla="*/ 1082 w 1141"/>
                    <a:gd name="T15" fmla="*/ 363 h 1313"/>
                    <a:gd name="T16" fmla="*/ 1080 w 1141"/>
                    <a:gd name="T17" fmla="*/ 950 h 1313"/>
                    <a:gd name="T18" fmla="*/ 573 w 1141"/>
                    <a:gd name="T19" fmla="*/ 1245 h 1313"/>
                    <a:gd name="T20" fmla="*/ 62 w 1141"/>
                    <a:gd name="T21" fmla="*/ 950 h 1313"/>
                    <a:gd name="T22" fmla="*/ 62 w 1141"/>
                    <a:gd name="T23" fmla="*/ 363 h 1313"/>
                    <a:gd name="T24" fmla="*/ 131 w 1141"/>
                    <a:gd name="T25" fmla="*/ 325 h 1313"/>
                    <a:gd name="T26" fmla="*/ 69 w 1141"/>
                    <a:gd name="T27" fmla="*/ 290 h 1313"/>
                    <a:gd name="T28" fmla="*/ 3 w 1141"/>
                    <a:gd name="T29" fmla="*/ 330 h 1313"/>
                    <a:gd name="T30" fmla="*/ 0 w 1141"/>
                    <a:gd name="T31" fmla="*/ 986 h 1313"/>
                    <a:gd name="T32" fmla="*/ 573 w 1141"/>
                    <a:gd name="T33" fmla="*/ 1313 h 1313"/>
                    <a:gd name="T34" fmla="*/ 1139 w 1141"/>
                    <a:gd name="T35" fmla="*/ 986 h 1313"/>
                    <a:gd name="T36" fmla="*/ 1141 w 1141"/>
                    <a:gd name="T37" fmla="*/ 330 h 1313"/>
                    <a:gd name="T38" fmla="*/ 571 w 1141"/>
                    <a:gd name="T39"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1" h="1313">
                      <a:moveTo>
                        <a:pt x="571" y="0"/>
                      </a:moveTo>
                      <a:lnTo>
                        <a:pt x="490" y="45"/>
                      </a:lnTo>
                      <a:lnTo>
                        <a:pt x="552" y="81"/>
                      </a:lnTo>
                      <a:lnTo>
                        <a:pt x="490" y="45"/>
                      </a:lnTo>
                      <a:lnTo>
                        <a:pt x="485" y="50"/>
                      </a:lnTo>
                      <a:lnTo>
                        <a:pt x="545" y="83"/>
                      </a:lnTo>
                      <a:lnTo>
                        <a:pt x="571" y="69"/>
                      </a:lnTo>
                      <a:lnTo>
                        <a:pt x="1082" y="363"/>
                      </a:lnTo>
                      <a:lnTo>
                        <a:pt x="1080" y="950"/>
                      </a:lnTo>
                      <a:lnTo>
                        <a:pt x="573" y="1245"/>
                      </a:lnTo>
                      <a:lnTo>
                        <a:pt x="62" y="950"/>
                      </a:lnTo>
                      <a:lnTo>
                        <a:pt x="62" y="363"/>
                      </a:lnTo>
                      <a:lnTo>
                        <a:pt x="131" y="325"/>
                      </a:lnTo>
                      <a:lnTo>
                        <a:pt x="69" y="290"/>
                      </a:lnTo>
                      <a:lnTo>
                        <a:pt x="3" y="330"/>
                      </a:lnTo>
                      <a:lnTo>
                        <a:pt x="0" y="986"/>
                      </a:lnTo>
                      <a:lnTo>
                        <a:pt x="573" y="1313"/>
                      </a:lnTo>
                      <a:lnTo>
                        <a:pt x="1139" y="986"/>
                      </a:lnTo>
                      <a:lnTo>
                        <a:pt x="1141" y="330"/>
                      </a:lnTo>
                      <a:lnTo>
                        <a:pt x="5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grpSp>
            <p:nvGrpSpPr>
              <p:cNvPr id="47" name="Group 46"/>
              <p:cNvGrpSpPr/>
              <p:nvPr/>
            </p:nvGrpSpPr>
            <p:grpSpPr>
              <a:xfrm>
                <a:off x="1562842" y="1917599"/>
                <a:ext cx="1043833" cy="1245529"/>
                <a:chOff x="1193801" y="2890838"/>
                <a:chExt cx="2062163" cy="2460625"/>
              </a:xfrm>
              <a:grpFill/>
            </p:grpSpPr>
            <p:sp>
              <p:nvSpPr>
                <p:cNvPr id="50" name="Freeform 13"/>
                <p:cNvSpPr>
                  <a:spLocks/>
                </p:cNvSpPr>
                <p:nvPr/>
              </p:nvSpPr>
              <p:spPr bwMode="auto">
                <a:xfrm>
                  <a:off x="2543176" y="4119563"/>
                  <a:ext cx="712788" cy="1231900"/>
                </a:xfrm>
                <a:custGeom>
                  <a:avLst/>
                  <a:gdLst>
                    <a:gd name="T0" fmla="*/ 0 w 449"/>
                    <a:gd name="T1" fmla="*/ 261 h 776"/>
                    <a:gd name="T2" fmla="*/ 449 w 449"/>
                    <a:gd name="T3" fmla="*/ 0 h 776"/>
                    <a:gd name="T4" fmla="*/ 446 w 449"/>
                    <a:gd name="T5" fmla="*/ 517 h 776"/>
                    <a:gd name="T6" fmla="*/ 0 w 449"/>
                    <a:gd name="T7" fmla="*/ 776 h 776"/>
                    <a:gd name="T8" fmla="*/ 0 w 449"/>
                    <a:gd name="T9" fmla="*/ 261 h 776"/>
                  </a:gdLst>
                  <a:ahLst/>
                  <a:cxnLst>
                    <a:cxn ang="0">
                      <a:pos x="T0" y="T1"/>
                    </a:cxn>
                    <a:cxn ang="0">
                      <a:pos x="T2" y="T3"/>
                    </a:cxn>
                    <a:cxn ang="0">
                      <a:pos x="T4" y="T5"/>
                    </a:cxn>
                    <a:cxn ang="0">
                      <a:pos x="T6" y="T7"/>
                    </a:cxn>
                    <a:cxn ang="0">
                      <a:pos x="T8" y="T9"/>
                    </a:cxn>
                  </a:cxnLst>
                  <a:rect l="0" t="0" r="r" b="b"/>
                  <a:pathLst>
                    <a:path w="449" h="776">
                      <a:moveTo>
                        <a:pt x="0" y="261"/>
                      </a:moveTo>
                      <a:lnTo>
                        <a:pt x="449" y="0"/>
                      </a:lnTo>
                      <a:lnTo>
                        <a:pt x="446" y="517"/>
                      </a:lnTo>
                      <a:lnTo>
                        <a:pt x="0" y="776"/>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1" name="Freeform 14"/>
                <p:cNvSpPr>
                  <a:spLocks/>
                </p:cNvSpPr>
                <p:nvPr/>
              </p:nvSpPr>
              <p:spPr bwMode="auto">
                <a:xfrm>
                  <a:off x="1773238" y="3625851"/>
                  <a:ext cx="1425575" cy="820738"/>
                </a:xfrm>
                <a:custGeom>
                  <a:avLst/>
                  <a:gdLst>
                    <a:gd name="T0" fmla="*/ 0 w 898"/>
                    <a:gd name="T1" fmla="*/ 259 h 517"/>
                    <a:gd name="T2" fmla="*/ 447 w 898"/>
                    <a:gd name="T3" fmla="*/ 0 h 517"/>
                    <a:gd name="T4" fmla="*/ 898 w 898"/>
                    <a:gd name="T5" fmla="*/ 259 h 517"/>
                    <a:gd name="T6" fmla="*/ 449 w 898"/>
                    <a:gd name="T7" fmla="*/ 517 h 517"/>
                    <a:gd name="T8" fmla="*/ 0 w 898"/>
                    <a:gd name="T9" fmla="*/ 259 h 517"/>
                  </a:gdLst>
                  <a:ahLst/>
                  <a:cxnLst>
                    <a:cxn ang="0">
                      <a:pos x="T0" y="T1"/>
                    </a:cxn>
                    <a:cxn ang="0">
                      <a:pos x="T2" y="T3"/>
                    </a:cxn>
                    <a:cxn ang="0">
                      <a:pos x="T4" y="T5"/>
                    </a:cxn>
                    <a:cxn ang="0">
                      <a:pos x="T6" y="T7"/>
                    </a:cxn>
                    <a:cxn ang="0">
                      <a:pos x="T8" y="T9"/>
                    </a:cxn>
                  </a:cxnLst>
                  <a:rect l="0" t="0" r="r" b="b"/>
                  <a:pathLst>
                    <a:path w="898" h="517">
                      <a:moveTo>
                        <a:pt x="0" y="259"/>
                      </a:moveTo>
                      <a:lnTo>
                        <a:pt x="447" y="0"/>
                      </a:lnTo>
                      <a:lnTo>
                        <a:pt x="898" y="259"/>
                      </a:lnTo>
                      <a:lnTo>
                        <a:pt x="449" y="517"/>
                      </a:lnTo>
                      <a:lnTo>
                        <a:pt x="0"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2" name="Freeform 15"/>
                <p:cNvSpPr>
                  <a:spLocks/>
                </p:cNvSpPr>
                <p:nvPr/>
              </p:nvSpPr>
              <p:spPr bwMode="auto">
                <a:xfrm>
                  <a:off x="1712913" y="4119563"/>
                  <a:ext cx="720725" cy="1231900"/>
                </a:xfrm>
                <a:custGeom>
                  <a:avLst/>
                  <a:gdLst>
                    <a:gd name="T0" fmla="*/ 454 w 454"/>
                    <a:gd name="T1" fmla="*/ 261 h 776"/>
                    <a:gd name="T2" fmla="*/ 452 w 454"/>
                    <a:gd name="T3" fmla="*/ 776 h 776"/>
                    <a:gd name="T4" fmla="*/ 0 w 454"/>
                    <a:gd name="T5" fmla="*/ 517 h 776"/>
                    <a:gd name="T6" fmla="*/ 3 w 454"/>
                    <a:gd name="T7" fmla="*/ 0 h 776"/>
                    <a:gd name="T8" fmla="*/ 454 w 454"/>
                    <a:gd name="T9" fmla="*/ 261 h 776"/>
                  </a:gdLst>
                  <a:ahLst/>
                  <a:cxnLst>
                    <a:cxn ang="0">
                      <a:pos x="T0" y="T1"/>
                    </a:cxn>
                    <a:cxn ang="0">
                      <a:pos x="T2" y="T3"/>
                    </a:cxn>
                    <a:cxn ang="0">
                      <a:pos x="T4" y="T5"/>
                    </a:cxn>
                    <a:cxn ang="0">
                      <a:pos x="T6" y="T7"/>
                    </a:cxn>
                    <a:cxn ang="0">
                      <a:pos x="T8" y="T9"/>
                    </a:cxn>
                  </a:cxnLst>
                  <a:rect l="0" t="0" r="r" b="b"/>
                  <a:pathLst>
                    <a:path w="454" h="776">
                      <a:moveTo>
                        <a:pt x="454" y="261"/>
                      </a:moveTo>
                      <a:lnTo>
                        <a:pt x="452" y="776"/>
                      </a:lnTo>
                      <a:lnTo>
                        <a:pt x="0" y="517"/>
                      </a:lnTo>
                      <a:lnTo>
                        <a:pt x="3" y="0"/>
                      </a:lnTo>
                      <a:lnTo>
                        <a:pt x="454"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3" name="Freeform 16"/>
                <p:cNvSpPr>
                  <a:spLocks noEditPoints="1"/>
                </p:cNvSpPr>
                <p:nvPr/>
              </p:nvSpPr>
              <p:spPr bwMode="auto">
                <a:xfrm>
                  <a:off x="1193801" y="2890838"/>
                  <a:ext cx="779463" cy="685800"/>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cxnSp>
            <p:nvCxnSpPr>
              <p:cNvPr id="48" name="Straight Connector 47"/>
              <p:cNvCxnSpPr/>
              <p:nvPr/>
            </p:nvCxnSpPr>
            <p:spPr>
              <a:xfrm>
                <a:off x="2575877" y="3121012"/>
                <a:ext cx="0" cy="82327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832927" y="3121012"/>
                <a:ext cx="0" cy="53244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Freeform 16"/>
            <p:cNvSpPr>
              <a:spLocks noEditPoints="1"/>
            </p:cNvSpPr>
            <p:nvPr/>
          </p:nvSpPr>
          <p:spPr bwMode="auto">
            <a:xfrm>
              <a:off x="3985559" y="4457305"/>
              <a:ext cx="473831" cy="416894"/>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sp>
        <p:nvSpPr>
          <p:cNvPr id="60" name="Rectangle 59"/>
          <p:cNvSpPr/>
          <p:nvPr/>
        </p:nvSpPr>
        <p:spPr bwMode="auto">
          <a:xfrm>
            <a:off x="4293642" y="2502643"/>
            <a:ext cx="2693979" cy="8698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solidFill>
                  <a:schemeClr val="tx1"/>
                </a:solidFill>
                <a:latin typeface="+mj-lt"/>
                <a:ea typeface="Segoe UI" pitchFamily="34" charset="0"/>
                <a:cs typeface="Segoe UI" pitchFamily="34" charset="0"/>
              </a:rPr>
              <a:t>INFRASTRUCTURE</a:t>
            </a:r>
          </a:p>
        </p:txBody>
      </p:sp>
      <p:sp>
        <p:nvSpPr>
          <p:cNvPr id="61" name="Rectangle 60"/>
          <p:cNvSpPr/>
          <p:nvPr/>
        </p:nvSpPr>
        <p:spPr bwMode="auto">
          <a:xfrm>
            <a:off x="4293642" y="3440651"/>
            <a:ext cx="2693979" cy="8698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DATA</a:t>
            </a:r>
          </a:p>
        </p:txBody>
      </p:sp>
      <p:sp>
        <p:nvSpPr>
          <p:cNvPr id="62" name="Rectangle 61"/>
          <p:cNvSpPr/>
          <p:nvPr/>
        </p:nvSpPr>
        <p:spPr bwMode="auto">
          <a:xfrm>
            <a:off x="4293642" y="4378658"/>
            <a:ext cx="2693979"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USERS</a:t>
            </a:r>
          </a:p>
        </p:txBody>
      </p:sp>
      <p:sp>
        <p:nvSpPr>
          <p:cNvPr id="63" name="Rectangle 62"/>
          <p:cNvSpPr/>
          <p:nvPr/>
        </p:nvSpPr>
        <p:spPr bwMode="auto">
          <a:xfrm>
            <a:off x="4293642" y="4847663"/>
            <a:ext cx="2693979" cy="869814"/>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APPS</a:t>
            </a:r>
          </a:p>
        </p:txBody>
      </p:sp>
      <p:sp>
        <p:nvSpPr>
          <p:cNvPr id="64" name="Rectangle 63"/>
          <p:cNvSpPr/>
          <p:nvPr/>
        </p:nvSpPr>
        <p:spPr bwMode="auto">
          <a:xfrm>
            <a:off x="7067053" y="2967644"/>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Site Recovery</a:t>
            </a:r>
          </a:p>
        </p:txBody>
      </p:sp>
      <p:sp>
        <p:nvSpPr>
          <p:cNvPr id="65" name="Rectangle 64"/>
          <p:cNvSpPr/>
          <p:nvPr/>
        </p:nvSpPr>
        <p:spPr bwMode="auto">
          <a:xfrm>
            <a:off x="7067053" y="3440649"/>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StorSimple</a:t>
            </a:r>
          </a:p>
        </p:txBody>
      </p:sp>
      <p:sp>
        <p:nvSpPr>
          <p:cNvPr id="66" name="Rectangle 65"/>
          <p:cNvSpPr/>
          <p:nvPr/>
        </p:nvSpPr>
        <p:spPr bwMode="auto">
          <a:xfrm>
            <a:off x="7067053" y="3909654"/>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SQL Server Stretch DB</a:t>
            </a:r>
          </a:p>
        </p:txBody>
      </p:sp>
      <p:sp>
        <p:nvSpPr>
          <p:cNvPr id="67" name="Rectangle 66"/>
          <p:cNvSpPr/>
          <p:nvPr/>
        </p:nvSpPr>
        <p:spPr bwMode="auto">
          <a:xfrm>
            <a:off x="7067053" y="4378657"/>
            <a:ext cx="4365315"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Active Directory</a:t>
            </a:r>
          </a:p>
        </p:txBody>
      </p:sp>
      <p:sp>
        <p:nvSpPr>
          <p:cNvPr id="68" name="Rectangle 67"/>
          <p:cNvSpPr/>
          <p:nvPr/>
        </p:nvSpPr>
        <p:spPr bwMode="auto">
          <a:xfrm>
            <a:off x="7067053" y="4847662"/>
            <a:ext cx="4365315" cy="86981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588"/>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App Service</a:t>
            </a:r>
          </a:p>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Web | Mobile | Logic Apps | API Apps</a:t>
            </a:r>
          </a:p>
        </p:txBody>
      </p:sp>
      <p:sp>
        <p:nvSpPr>
          <p:cNvPr id="70" name="Rectangle 69"/>
          <p:cNvSpPr/>
          <p:nvPr/>
        </p:nvSpPr>
        <p:spPr bwMode="auto">
          <a:xfrm>
            <a:off x="7067052" y="2489587"/>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Backup</a:t>
            </a:r>
          </a:p>
        </p:txBody>
      </p:sp>
      <p:sp>
        <p:nvSpPr>
          <p:cNvPr id="71" name="Rectangle 70"/>
          <p:cNvSpPr/>
          <p:nvPr/>
        </p:nvSpPr>
        <p:spPr bwMode="auto">
          <a:xfrm>
            <a:off x="4293641" y="5807746"/>
            <a:ext cx="2693979"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MANAGEMENT</a:t>
            </a:r>
          </a:p>
        </p:txBody>
      </p:sp>
      <p:sp>
        <p:nvSpPr>
          <p:cNvPr id="72" name="Rectangle 71"/>
          <p:cNvSpPr/>
          <p:nvPr/>
        </p:nvSpPr>
        <p:spPr bwMode="auto">
          <a:xfrm>
            <a:off x="7067052" y="5816248"/>
            <a:ext cx="4365315"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Operations Management Suite</a:t>
            </a:r>
          </a:p>
        </p:txBody>
      </p:sp>
    </p:spTree>
    <p:extLst>
      <p:ext uri="{BB962C8B-B14F-4D97-AF65-F5344CB8AC3E}">
        <p14:creationId xmlns:p14="http://schemas.microsoft.com/office/powerpoint/2010/main" val="871839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the cloud on-premises</a:t>
            </a:r>
          </a:p>
        </p:txBody>
      </p:sp>
      <p:grpSp>
        <p:nvGrpSpPr>
          <p:cNvPr id="14" name="Group 13"/>
          <p:cNvGrpSpPr/>
          <p:nvPr/>
        </p:nvGrpSpPr>
        <p:grpSpPr>
          <a:xfrm>
            <a:off x="269239" y="1636116"/>
            <a:ext cx="11653523" cy="4930336"/>
            <a:chOff x="274637" y="1668427"/>
            <a:chExt cx="11887200" cy="5029200"/>
          </a:xfrm>
        </p:grpSpPr>
        <p:sp>
          <p:nvSpPr>
            <p:cNvPr id="45" name="Rectangle 44"/>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sp>
          <p:nvSpPr>
            <p:cNvPr id="178" name="TextBox 177"/>
            <p:cNvSpPr txBox="1"/>
            <p:nvPr/>
          </p:nvSpPr>
          <p:spPr>
            <a:xfrm>
              <a:off x="8186163" y="5802439"/>
              <a:ext cx="3287796" cy="815790"/>
            </a:xfrm>
            <a:prstGeom prst="rect">
              <a:avLst/>
            </a:prstGeom>
            <a:noFill/>
            <a:ln w="10795" cap="flat" cmpd="sng" algn="ctr">
              <a:noFill/>
              <a:prstDash val="solid"/>
            </a:ln>
            <a:effectLst/>
          </p:spPr>
          <p:txBody>
            <a:bodyPr wrap="squar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 Stack</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PRIVATE | HOSTED</a:t>
              </a:r>
            </a:p>
          </p:txBody>
        </p:sp>
        <p:grpSp>
          <p:nvGrpSpPr>
            <p:cNvPr id="13" name="Group 12"/>
            <p:cNvGrpSpPr/>
            <p:nvPr/>
          </p:nvGrpSpPr>
          <p:grpSpPr>
            <a:xfrm>
              <a:off x="8519749" y="2441124"/>
              <a:ext cx="2620624" cy="3133952"/>
              <a:chOff x="7784374" y="2399957"/>
              <a:chExt cx="3017520" cy="3429000"/>
            </a:xfrm>
          </p:grpSpPr>
          <p:sp>
            <p:nvSpPr>
              <p:cNvPr id="174" name="Rectangle 23"/>
              <p:cNvSpPr>
                <a:spLocks noChangeArrowheads="1"/>
              </p:cNvSpPr>
              <p:nvPr/>
            </p:nvSpPr>
            <p:spPr bwMode="auto">
              <a:xfrm>
                <a:off x="7784374" y="2399957"/>
                <a:ext cx="3017520" cy="3429000"/>
              </a:xfrm>
              <a:prstGeom prst="rect">
                <a:avLst/>
              </a:prstGeom>
              <a:solidFill>
                <a:schemeClr val="tx1"/>
              </a:solidFill>
              <a:ln>
                <a:noFill/>
              </a:ln>
              <a:extLst/>
            </p:spPr>
            <p:txBody>
              <a:bodyPr vert="horz" wrap="square" lIns="87855" tIns="43927" rIns="87855" bIns="43927" numCol="1" anchor="t" anchorCtr="0" compatLnSpc="1">
                <a:prstTxWarp prst="textNoShape">
                  <a:avLst/>
                </a:prstTxWarp>
              </a:bodyPr>
              <a:lstStyle/>
              <a:p>
                <a:pPr defTabSz="896010">
                  <a:lnSpc>
                    <a:spcPct val="90000"/>
                  </a:lnSpc>
                  <a:defRPr/>
                </a:pPr>
                <a:endParaRPr lang="en-US" sz="1729" dirty="0">
                  <a:solidFill>
                    <a:srgbClr val="505050"/>
                  </a:solidFill>
                  <a:latin typeface="+mj-lt"/>
                </a:endParaRPr>
              </a:p>
            </p:txBody>
          </p:sp>
          <p:sp>
            <p:nvSpPr>
              <p:cNvPr id="187" name="Rectangle 186"/>
              <p:cNvSpPr/>
              <p:nvPr/>
            </p:nvSpPr>
            <p:spPr bwMode="auto">
              <a:xfrm>
                <a:off x="7875814"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196"/>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IaaS | Azure PaaS</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Compute | Networking | Storage</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App Service | Service Fabric</a:t>
                </a:r>
              </a:p>
            </p:txBody>
          </p:sp>
          <p:sp>
            <p:nvSpPr>
              <p:cNvPr id="188" name="Rectangle 187"/>
              <p:cNvSpPr/>
              <p:nvPr/>
            </p:nvSpPr>
            <p:spPr bwMode="auto">
              <a:xfrm>
                <a:off x="7875814"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Cloud-inspired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infrastructure</a:t>
                </a:r>
              </a:p>
            </p:txBody>
          </p:sp>
          <p:sp>
            <p:nvSpPr>
              <p:cNvPr id="189" name="Rectangle 188"/>
              <p:cNvSpPr/>
              <p:nvPr/>
            </p:nvSpPr>
            <p:spPr bwMode="auto">
              <a:xfrm>
                <a:off x="7875814"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Portal | PowerShell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Dev-ops tools </a:t>
                </a:r>
              </a:p>
            </p:txBody>
          </p:sp>
          <p:sp>
            <p:nvSpPr>
              <p:cNvPr id="190" name="Rectangle 189"/>
              <p:cNvSpPr/>
              <p:nvPr/>
            </p:nvSpPr>
            <p:spPr bwMode="auto">
              <a:xfrm>
                <a:off x="7875814"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Resource Manager</a:t>
                </a:r>
              </a:p>
            </p:txBody>
          </p:sp>
        </p:grpSp>
        <p:sp>
          <p:nvSpPr>
            <p:cNvPr id="191" name="TextBox 190"/>
            <p:cNvSpPr txBox="1"/>
            <p:nvPr/>
          </p:nvSpPr>
          <p:spPr>
            <a:xfrm>
              <a:off x="1375715" y="5802460"/>
              <a:ext cx="2461394" cy="815747"/>
            </a:xfrm>
            <a:prstGeom prst="rect">
              <a:avLst/>
            </a:prstGeom>
            <a:noFill/>
            <a:ln w="10795" cap="flat" cmpd="sng" algn="ctr">
              <a:noFill/>
              <a:prstDash val="solid"/>
            </a:ln>
            <a:effectLst/>
          </p:spPr>
          <p:txBody>
            <a:bodyPr wrap="non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PUBLIC</a:t>
              </a:r>
            </a:p>
          </p:txBody>
        </p:sp>
        <p:grpSp>
          <p:nvGrpSpPr>
            <p:cNvPr id="11" name="Group 10"/>
            <p:cNvGrpSpPr/>
            <p:nvPr/>
          </p:nvGrpSpPr>
          <p:grpSpPr>
            <a:xfrm>
              <a:off x="1375513" y="2516840"/>
              <a:ext cx="2461798" cy="2966783"/>
              <a:chOff x="1708087" y="2491424"/>
              <a:chExt cx="2834640" cy="3246093"/>
            </a:xfrm>
          </p:grpSpPr>
          <p:sp>
            <p:nvSpPr>
              <p:cNvPr id="193" name="Rectangle 192"/>
              <p:cNvSpPr/>
              <p:nvPr/>
            </p:nvSpPr>
            <p:spPr bwMode="auto">
              <a:xfrm>
                <a:off x="1708087"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IaaS | Azure PaaS</a:t>
                </a:r>
              </a:p>
            </p:txBody>
          </p:sp>
          <p:sp>
            <p:nvSpPr>
              <p:cNvPr id="194" name="Rectangle 193"/>
              <p:cNvSpPr/>
              <p:nvPr/>
            </p:nvSpPr>
            <p:spPr bwMode="auto">
              <a:xfrm>
                <a:off x="1708087"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Cloud infrastructure</a:t>
                </a:r>
              </a:p>
            </p:txBody>
          </p:sp>
          <p:sp>
            <p:nvSpPr>
              <p:cNvPr id="195" name="Rectangle 194"/>
              <p:cNvSpPr/>
              <p:nvPr/>
            </p:nvSpPr>
            <p:spPr bwMode="auto">
              <a:xfrm>
                <a:off x="1708087"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Portal | PowerShell | </a:t>
                </a:r>
                <a:br>
                  <a:rPr lang="en-US" sz="1372" kern="0" dirty="0">
                    <a:gradFill>
                      <a:gsLst>
                        <a:gs pos="0">
                          <a:srgbClr val="505050"/>
                        </a:gs>
                        <a:gs pos="100000">
                          <a:srgbClr val="505050"/>
                        </a:gs>
                      </a:gsLst>
                      <a:lin ang="5400000" scaled="0"/>
                    </a:gradFill>
                    <a:ea typeface="Segoe UI" pitchFamily="34" charset="0"/>
                    <a:cs typeface="Segoe UI" pitchFamily="34" charset="0"/>
                  </a:rPr>
                </a:br>
                <a:r>
                  <a:rPr lang="en-US" sz="1372" kern="0" dirty="0">
                    <a:gradFill>
                      <a:gsLst>
                        <a:gs pos="0">
                          <a:srgbClr val="505050"/>
                        </a:gs>
                        <a:gs pos="100000">
                          <a:srgbClr val="505050"/>
                        </a:gs>
                      </a:gsLst>
                      <a:lin ang="5400000" scaled="0"/>
                    </a:gradFill>
                    <a:ea typeface="Segoe UI" pitchFamily="34" charset="0"/>
                    <a:cs typeface="Segoe UI" pitchFamily="34" charset="0"/>
                  </a:rPr>
                  <a:t>Dev-ops tools</a:t>
                </a:r>
              </a:p>
            </p:txBody>
          </p:sp>
          <p:sp>
            <p:nvSpPr>
              <p:cNvPr id="196" name="Rectangle 195"/>
              <p:cNvSpPr/>
              <p:nvPr/>
            </p:nvSpPr>
            <p:spPr bwMode="auto">
              <a:xfrm>
                <a:off x="1708087"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Resource Manager</a:t>
                </a:r>
              </a:p>
            </p:txBody>
          </p:sp>
        </p:grpSp>
        <p:sp>
          <p:nvSpPr>
            <p:cNvPr id="198" name="Rectangle 197"/>
            <p:cNvSpPr/>
            <p:nvPr/>
          </p:nvSpPr>
          <p:spPr bwMode="auto">
            <a:xfrm>
              <a:off x="4899117" y="4603111"/>
              <a:ext cx="263824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Azure services in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your datacenter</a:t>
              </a:r>
            </a:p>
          </p:txBody>
        </p:sp>
        <p:sp>
          <p:nvSpPr>
            <p:cNvPr id="199" name="Rectangle 198"/>
            <p:cNvSpPr/>
            <p:nvPr/>
          </p:nvSpPr>
          <p:spPr bwMode="auto">
            <a:xfrm>
              <a:off x="5071238" y="3791643"/>
              <a:ext cx="2293999"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Unified app development</a:t>
              </a:r>
            </a:p>
          </p:txBody>
        </p:sp>
        <p:sp>
          <p:nvSpPr>
            <p:cNvPr id="200" name="Rectangle 199"/>
            <p:cNvSpPr/>
            <p:nvPr/>
          </p:nvSpPr>
          <p:spPr bwMode="auto">
            <a:xfrm>
              <a:off x="4850751" y="2980175"/>
              <a:ext cx="273497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One Azure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ecosystem</a:t>
              </a:r>
            </a:p>
          </p:txBody>
        </p:sp>
        <p:sp>
          <p:nvSpPr>
            <p:cNvPr id="57" name="Freeform 5"/>
            <p:cNvSpPr>
              <a:spLocks/>
            </p:cNvSpPr>
            <p:nvPr/>
          </p:nvSpPr>
          <p:spPr bwMode="auto">
            <a:xfrm rot="5400000">
              <a:off x="6082864" y="-1184653"/>
              <a:ext cx="270745" cy="713224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cxnSp>
          <p:nvCxnSpPr>
            <p:cNvPr id="9" name="Straight Connector 8"/>
            <p:cNvCxnSpPr/>
            <p:nvPr/>
          </p:nvCxnSpPr>
          <p:spPr>
            <a:xfrm>
              <a:off x="274637" y="5750489"/>
              <a:ext cx="11887200"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206661" y="1914860"/>
              <a:ext cx="4023152"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a:spAutoFit/>
            </a:bodyPr>
            <a:lstStyle/>
            <a:p>
              <a:pPr algn="ctr" defTabSz="895666">
                <a:lnSpc>
                  <a:spcPct val="90000"/>
                </a:lnSpc>
                <a:defRPr/>
              </a:pPr>
              <a:r>
                <a:rPr lang="en-US" sz="2353" kern="0" dirty="0">
                  <a:gradFill>
                    <a:gsLst>
                      <a:gs pos="26667">
                        <a:srgbClr val="FFFFFF"/>
                      </a:gs>
                      <a:gs pos="84000">
                        <a:srgbClr val="FFFFFF"/>
                      </a:gs>
                    </a:gsLst>
                    <a:lin ang="5400000" scaled="1"/>
                  </a:gradFill>
                  <a:latin typeface="Segoe UI Semilight" panose="020B0402040204020203" pitchFamily="34" charset="0"/>
                  <a:ea typeface="MS PGothic" panose="020B0600070205080204" pitchFamily="34" charset="-128"/>
                  <a:cs typeface="Segoe UI Semilight" panose="020B0402040204020203" pitchFamily="34" charset="0"/>
                </a:rPr>
                <a:t>Azure Stack</a:t>
              </a:r>
            </a:p>
          </p:txBody>
        </p:sp>
        <p:sp>
          <p:nvSpPr>
            <p:cNvPr id="64" name="Freeform 9"/>
            <p:cNvSpPr>
              <a:spLocks noChangeAspect="1" noEditPoints="1"/>
            </p:cNvSpPr>
            <p:nvPr/>
          </p:nvSpPr>
          <p:spPr bwMode="auto">
            <a:xfrm>
              <a:off x="11406011" y="3769289"/>
              <a:ext cx="491064" cy="477623"/>
            </a:xfrm>
            <a:custGeom>
              <a:avLst/>
              <a:gdLst>
                <a:gd name="T0" fmla="*/ 524 w 2009"/>
                <a:gd name="T1" fmla="*/ 685 h 1950"/>
                <a:gd name="T2" fmla="*/ 524 w 2009"/>
                <a:gd name="T3" fmla="*/ 1862 h 1950"/>
                <a:gd name="T4" fmla="*/ 0 w 2009"/>
                <a:gd name="T5" fmla="*/ 598 h 1950"/>
                <a:gd name="T6" fmla="*/ 1922 w 2009"/>
                <a:gd name="T7" fmla="*/ 1137 h 1950"/>
                <a:gd name="T8" fmla="*/ 1693 w 2009"/>
                <a:gd name="T9" fmla="*/ 1950 h 1950"/>
                <a:gd name="T10" fmla="*/ 1693 w 2009"/>
                <a:gd name="T11" fmla="*/ 1050 h 1950"/>
                <a:gd name="T12" fmla="*/ 1588 w 2009"/>
                <a:gd name="T13" fmla="*/ 1950 h 1950"/>
                <a:gd name="T14" fmla="*/ 802 w 2009"/>
                <a:gd name="T15" fmla="*/ 173 h 1950"/>
                <a:gd name="T16" fmla="*/ 1127 w 2009"/>
                <a:gd name="T17" fmla="*/ 173 h 1950"/>
                <a:gd name="T18" fmla="*/ 1039 w 2009"/>
                <a:gd name="T19" fmla="*/ 88 h 1950"/>
                <a:gd name="T20" fmla="*/ 1171 w 2009"/>
                <a:gd name="T21" fmla="*/ 1707 h 1950"/>
                <a:gd name="T22" fmla="*/ 1046 w 2009"/>
                <a:gd name="T23" fmla="*/ 1862 h 1950"/>
                <a:gd name="T24" fmla="*/ 1127 w 2009"/>
                <a:gd name="T25" fmla="*/ 260 h 1950"/>
                <a:gd name="T26" fmla="*/ 716 w 2009"/>
                <a:gd name="T27" fmla="*/ 1862 h 1950"/>
                <a:gd name="T28" fmla="*/ 1108 w 2009"/>
                <a:gd name="T29" fmla="*/ 1557 h 1950"/>
                <a:gd name="T30" fmla="*/ 1501 w 2009"/>
                <a:gd name="T31" fmla="*/ 1862 h 1950"/>
                <a:gd name="T32" fmla="*/ 1394 w 2009"/>
                <a:gd name="T33" fmla="*/ 372 h 1950"/>
                <a:gd name="T34" fmla="*/ 1394 w 2009"/>
                <a:gd name="T35" fmla="*/ 459 h 1950"/>
                <a:gd name="T36" fmla="*/ 1307 w 2009"/>
                <a:gd name="T37" fmla="*/ 598 h 1950"/>
                <a:gd name="T38" fmla="*/ 1394 w 2009"/>
                <a:gd name="T39" fmla="*/ 598 h 1950"/>
                <a:gd name="T40" fmla="*/ 1307 w 2009"/>
                <a:gd name="T41" fmla="*/ 911 h 1950"/>
                <a:gd name="T42" fmla="*/ 1394 w 2009"/>
                <a:gd name="T43" fmla="*/ 1050 h 1950"/>
                <a:gd name="T44" fmla="*/ 1394 w 2009"/>
                <a:gd name="T45" fmla="*/ 1137 h 1950"/>
                <a:gd name="T46" fmla="*/ 1307 w 2009"/>
                <a:gd name="T47" fmla="*/ 1276 h 1950"/>
                <a:gd name="T48" fmla="*/ 1394 w 2009"/>
                <a:gd name="T49" fmla="*/ 1276 h 1950"/>
                <a:gd name="T50" fmla="*/ 822 w 2009"/>
                <a:gd name="T51" fmla="*/ 459 h 1950"/>
                <a:gd name="T52" fmla="*/ 910 w 2009"/>
                <a:gd name="T53" fmla="*/ 598 h 1950"/>
                <a:gd name="T54" fmla="*/ 910 w 2009"/>
                <a:gd name="T55" fmla="*/ 685 h 1950"/>
                <a:gd name="T56" fmla="*/ 822 w 2009"/>
                <a:gd name="T57" fmla="*/ 824 h 1950"/>
                <a:gd name="T58" fmla="*/ 910 w 2009"/>
                <a:gd name="T59" fmla="*/ 824 h 1950"/>
                <a:gd name="T60" fmla="*/ 822 w 2009"/>
                <a:gd name="T61" fmla="*/ 1137 h 1950"/>
                <a:gd name="T62" fmla="*/ 910 w 2009"/>
                <a:gd name="T63" fmla="*/ 1276 h 1950"/>
                <a:gd name="T64" fmla="*/ 910 w 2009"/>
                <a:gd name="T65" fmla="*/ 1363 h 1950"/>
                <a:gd name="T66" fmla="*/ 1065 w 2009"/>
                <a:gd name="T67" fmla="*/ 372 h 1950"/>
                <a:gd name="T68" fmla="*/ 1152 w 2009"/>
                <a:gd name="T69" fmla="*/ 372 h 1950"/>
                <a:gd name="T70" fmla="*/ 1065 w 2009"/>
                <a:gd name="T71" fmla="*/ 685 h 1950"/>
                <a:gd name="T72" fmla="*/ 1152 w 2009"/>
                <a:gd name="T73" fmla="*/ 824 h 1950"/>
                <a:gd name="T74" fmla="*/ 1152 w 2009"/>
                <a:gd name="T75" fmla="*/ 911 h 1950"/>
                <a:gd name="T76" fmla="*/ 1065 w 2009"/>
                <a:gd name="T77" fmla="*/ 1050 h 1950"/>
                <a:gd name="T78" fmla="*/ 1152 w 2009"/>
                <a:gd name="T79" fmla="*/ 1050 h 1950"/>
                <a:gd name="T80" fmla="*/ 1065 w 2009"/>
                <a:gd name="T81" fmla="*/ 1363 h 1950"/>
                <a:gd name="T82" fmla="*/ 282 w 2009"/>
                <a:gd name="T83" fmla="*/ 824 h 1950"/>
                <a:gd name="T84" fmla="*/ 282 w 2009"/>
                <a:gd name="T85" fmla="*/ 911 h 1950"/>
                <a:gd name="T86" fmla="*/ 195 w 2009"/>
                <a:gd name="T87" fmla="*/ 1050 h 1950"/>
                <a:gd name="T88" fmla="*/ 282 w 2009"/>
                <a:gd name="T89" fmla="*/ 1050 h 1950"/>
                <a:gd name="T90" fmla="*/ 195 w 2009"/>
                <a:gd name="T91" fmla="*/ 1363 h 1950"/>
                <a:gd name="T92" fmla="*/ 524 w 2009"/>
                <a:gd name="T93" fmla="*/ 824 h 1950"/>
                <a:gd name="T94" fmla="*/ 524 w 2009"/>
                <a:gd name="T95" fmla="*/ 911 h 1950"/>
                <a:gd name="T96" fmla="*/ 437 w 2009"/>
                <a:gd name="T97" fmla="*/ 1050 h 1950"/>
                <a:gd name="T98" fmla="*/ 524 w 2009"/>
                <a:gd name="T99" fmla="*/ 1050 h 1950"/>
                <a:gd name="T100" fmla="*/ 437 w 2009"/>
                <a:gd name="T101" fmla="*/ 1363 h 1950"/>
                <a:gd name="T102" fmla="*/ 195 w 2009"/>
                <a:gd name="T103" fmla="*/ 1589 h 1950"/>
                <a:gd name="T104" fmla="*/ 195 w 2009"/>
                <a:gd name="T105" fmla="*/ 1502 h 1950"/>
                <a:gd name="T106" fmla="*/ 524 w 2009"/>
                <a:gd name="T107" fmla="*/ 1589 h 1950"/>
                <a:gd name="T108" fmla="*/ 437 w 2009"/>
                <a:gd name="T109" fmla="*/ 1589 h 1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9" h="1950">
                  <a:moveTo>
                    <a:pt x="0" y="598"/>
                  </a:moveTo>
                  <a:cubicBezTo>
                    <a:pt x="524" y="598"/>
                    <a:pt x="524" y="598"/>
                    <a:pt x="524" y="598"/>
                  </a:cubicBezTo>
                  <a:cubicBezTo>
                    <a:pt x="524" y="685"/>
                    <a:pt x="524" y="685"/>
                    <a:pt x="524" y="685"/>
                  </a:cubicBezTo>
                  <a:cubicBezTo>
                    <a:pt x="88" y="685"/>
                    <a:pt x="88" y="685"/>
                    <a:pt x="88" y="685"/>
                  </a:cubicBezTo>
                  <a:cubicBezTo>
                    <a:pt x="88" y="1862"/>
                    <a:pt x="88" y="1862"/>
                    <a:pt x="88" y="1862"/>
                  </a:cubicBezTo>
                  <a:cubicBezTo>
                    <a:pt x="524" y="1862"/>
                    <a:pt x="524" y="1862"/>
                    <a:pt x="524" y="1862"/>
                  </a:cubicBezTo>
                  <a:cubicBezTo>
                    <a:pt x="524" y="1950"/>
                    <a:pt x="524" y="1950"/>
                    <a:pt x="524" y="1950"/>
                  </a:cubicBezTo>
                  <a:cubicBezTo>
                    <a:pt x="0" y="1950"/>
                    <a:pt x="0" y="1950"/>
                    <a:pt x="0" y="1950"/>
                  </a:cubicBezTo>
                  <a:lnTo>
                    <a:pt x="0" y="598"/>
                  </a:lnTo>
                  <a:close/>
                  <a:moveTo>
                    <a:pt x="1693" y="1050"/>
                  </a:moveTo>
                  <a:cubicBezTo>
                    <a:pt x="1693" y="1137"/>
                    <a:pt x="1693" y="1137"/>
                    <a:pt x="1693" y="1137"/>
                  </a:cubicBezTo>
                  <a:cubicBezTo>
                    <a:pt x="1922" y="1137"/>
                    <a:pt x="1922" y="1137"/>
                    <a:pt x="1922" y="1137"/>
                  </a:cubicBezTo>
                  <a:cubicBezTo>
                    <a:pt x="1922" y="1862"/>
                    <a:pt x="1922" y="1862"/>
                    <a:pt x="1922" y="1862"/>
                  </a:cubicBezTo>
                  <a:cubicBezTo>
                    <a:pt x="1693" y="1862"/>
                    <a:pt x="1693" y="1862"/>
                    <a:pt x="1693" y="1862"/>
                  </a:cubicBezTo>
                  <a:cubicBezTo>
                    <a:pt x="1693" y="1950"/>
                    <a:pt x="1693" y="1950"/>
                    <a:pt x="1693" y="1950"/>
                  </a:cubicBezTo>
                  <a:cubicBezTo>
                    <a:pt x="2009" y="1950"/>
                    <a:pt x="2009" y="1950"/>
                    <a:pt x="2009" y="1950"/>
                  </a:cubicBezTo>
                  <a:cubicBezTo>
                    <a:pt x="2009" y="1050"/>
                    <a:pt x="2009" y="1050"/>
                    <a:pt x="2009" y="1050"/>
                  </a:cubicBezTo>
                  <a:lnTo>
                    <a:pt x="1693" y="1050"/>
                  </a:lnTo>
                  <a:close/>
                  <a:moveTo>
                    <a:pt x="1127" y="173"/>
                  </a:moveTo>
                  <a:cubicBezTo>
                    <a:pt x="1588" y="173"/>
                    <a:pt x="1588" y="173"/>
                    <a:pt x="1588" y="173"/>
                  </a:cubicBezTo>
                  <a:cubicBezTo>
                    <a:pt x="1588" y="1950"/>
                    <a:pt x="1588" y="1950"/>
                    <a:pt x="1588" y="1950"/>
                  </a:cubicBezTo>
                  <a:cubicBezTo>
                    <a:pt x="628" y="1950"/>
                    <a:pt x="628" y="1950"/>
                    <a:pt x="628" y="1950"/>
                  </a:cubicBezTo>
                  <a:cubicBezTo>
                    <a:pt x="628" y="173"/>
                    <a:pt x="628" y="173"/>
                    <a:pt x="628" y="173"/>
                  </a:cubicBezTo>
                  <a:cubicBezTo>
                    <a:pt x="802" y="173"/>
                    <a:pt x="802" y="173"/>
                    <a:pt x="802" y="173"/>
                  </a:cubicBezTo>
                  <a:cubicBezTo>
                    <a:pt x="802" y="0"/>
                    <a:pt x="802" y="0"/>
                    <a:pt x="802" y="0"/>
                  </a:cubicBezTo>
                  <a:cubicBezTo>
                    <a:pt x="1127" y="0"/>
                    <a:pt x="1127" y="0"/>
                    <a:pt x="1127" y="0"/>
                  </a:cubicBezTo>
                  <a:lnTo>
                    <a:pt x="1127" y="173"/>
                  </a:lnTo>
                  <a:close/>
                  <a:moveTo>
                    <a:pt x="890" y="173"/>
                  </a:moveTo>
                  <a:cubicBezTo>
                    <a:pt x="1039" y="173"/>
                    <a:pt x="1039" y="173"/>
                    <a:pt x="1039" y="173"/>
                  </a:cubicBezTo>
                  <a:cubicBezTo>
                    <a:pt x="1039" y="88"/>
                    <a:pt x="1039" y="88"/>
                    <a:pt x="1039" y="88"/>
                  </a:cubicBezTo>
                  <a:cubicBezTo>
                    <a:pt x="890" y="88"/>
                    <a:pt x="890" y="88"/>
                    <a:pt x="890" y="88"/>
                  </a:cubicBezTo>
                  <a:lnTo>
                    <a:pt x="890" y="173"/>
                  </a:lnTo>
                  <a:close/>
                  <a:moveTo>
                    <a:pt x="1171" y="1707"/>
                  </a:moveTo>
                  <a:cubicBezTo>
                    <a:pt x="1171" y="1673"/>
                    <a:pt x="1143" y="1645"/>
                    <a:pt x="1108" y="1645"/>
                  </a:cubicBezTo>
                  <a:cubicBezTo>
                    <a:pt x="1074" y="1645"/>
                    <a:pt x="1046" y="1673"/>
                    <a:pt x="1046" y="1707"/>
                  </a:cubicBezTo>
                  <a:cubicBezTo>
                    <a:pt x="1046" y="1862"/>
                    <a:pt x="1046" y="1862"/>
                    <a:pt x="1046" y="1862"/>
                  </a:cubicBezTo>
                  <a:cubicBezTo>
                    <a:pt x="1171" y="1862"/>
                    <a:pt x="1171" y="1862"/>
                    <a:pt x="1171" y="1862"/>
                  </a:cubicBezTo>
                  <a:lnTo>
                    <a:pt x="1171" y="1707"/>
                  </a:lnTo>
                  <a:close/>
                  <a:moveTo>
                    <a:pt x="1127" y="260"/>
                  </a:moveTo>
                  <a:cubicBezTo>
                    <a:pt x="802" y="260"/>
                    <a:pt x="802" y="260"/>
                    <a:pt x="802" y="260"/>
                  </a:cubicBezTo>
                  <a:cubicBezTo>
                    <a:pt x="716" y="260"/>
                    <a:pt x="716" y="260"/>
                    <a:pt x="716" y="260"/>
                  </a:cubicBezTo>
                  <a:cubicBezTo>
                    <a:pt x="716" y="1862"/>
                    <a:pt x="716" y="1862"/>
                    <a:pt x="716" y="1862"/>
                  </a:cubicBezTo>
                  <a:cubicBezTo>
                    <a:pt x="958" y="1862"/>
                    <a:pt x="958" y="1862"/>
                    <a:pt x="958" y="1862"/>
                  </a:cubicBezTo>
                  <a:cubicBezTo>
                    <a:pt x="958" y="1707"/>
                    <a:pt x="958" y="1707"/>
                    <a:pt x="958" y="1707"/>
                  </a:cubicBezTo>
                  <a:cubicBezTo>
                    <a:pt x="958" y="1624"/>
                    <a:pt x="1026" y="1557"/>
                    <a:pt x="1108" y="1557"/>
                  </a:cubicBezTo>
                  <a:cubicBezTo>
                    <a:pt x="1191" y="1557"/>
                    <a:pt x="1259" y="1624"/>
                    <a:pt x="1259" y="1707"/>
                  </a:cubicBezTo>
                  <a:cubicBezTo>
                    <a:pt x="1259" y="1862"/>
                    <a:pt x="1259" y="1862"/>
                    <a:pt x="1259" y="1862"/>
                  </a:cubicBezTo>
                  <a:cubicBezTo>
                    <a:pt x="1501" y="1862"/>
                    <a:pt x="1501" y="1862"/>
                    <a:pt x="1501" y="1862"/>
                  </a:cubicBezTo>
                  <a:cubicBezTo>
                    <a:pt x="1501" y="260"/>
                    <a:pt x="1501" y="260"/>
                    <a:pt x="1501" y="260"/>
                  </a:cubicBezTo>
                  <a:lnTo>
                    <a:pt x="1127" y="260"/>
                  </a:lnTo>
                  <a:close/>
                  <a:moveTo>
                    <a:pt x="1394" y="372"/>
                  </a:moveTo>
                  <a:cubicBezTo>
                    <a:pt x="1307" y="372"/>
                    <a:pt x="1307" y="372"/>
                    <a:pt x="1307" y="372"/>
                  </a:cubicBezTo>
                  <a:cubicBezTo>
                    <a:pt x="1307" y="459"/>
                    <a:pt x="1307" y="459"/>
                    <a:pt x="1307" y="459"/>
                  </a:cubicBezTo>
                  <a:cubicBezTo>
                    <a:pt x="1394" y="459"/>
                    <a:pt x="1394" y="459"/>
                    <a:pt x="1394" y="459"/>
                  </a:cubicBezTo>
                  <a:lnTo>
                    <a:pt x="1394" y="372"/>
                  </a:lnTo>
                  <a:close/>
                  <a:moveTo>
                    <a:pt x="1394" y="598"/>
                  </a:moveTo>
                  <a:cubicBezTo>
                    <a:pt x="1307" y="598"/>
                    <a:pt x="1307" y="598"/>
                    <a:pt x="1307" y="598"/>
                  </a:cubicBezTo>
                  <a:cubicBezTo>
                    <a:pt x="1307" y="685"/>
                    <a:pt x="1307" y="685"/>
                    <a:pt x="1307" y="685"/>
                  </a:cubicBezTo>
                  <a:cubicBezTo>
                    <a:pt x="1394" y="685"/>
                    <a:pt x="1394" y="685"/>
                    <a:pt x="1394" y="685"/>
                  </a:cubicBezTo>
                  <a:lnTo>
                    <a:pt x="1394" y="598"/>
                  </a:lnTo>
                  <a:close/>
                  <a:moveTo>
                    <a:pt x="1394" y="824"/>
                  </a:moveTo>
                  <a:cubicBezTo>
                    <a:pt x="1307" y="824"/>
                    <a:pt x="1307" y="824"/>
                    <a:pt x="1307" y="824"/>
                  </a:cubicBezTo>
                  <a:cubicBezTo>
                    <a:pt x="1307" y="911"/>
                    <a:pt x="1307" y="911"/>
                    <a:pt x="1307" y="911"/>
                  </a:cubicBezTo>
                  <a:cubicBezTo>
                    <a:pt x="1394" y="911"/>
                    <a:pt x="1394" y="911"/>
                    <a:pt x="1394" y="911"/>
                  </a:cubicBezTo>
                  <a:lnTo>
                    <a:pt x="1394" y="824"/>
                  </a:lnTo>
                  <a:close/>
                  <a:moveTo>
                    <a:pt x="1394" y="1050"/>
                  </a:moveTo>
                  <a:cubicBezTo>
                    <a:pt x="1307" y="1050"/>
                    <a:pt x="1307" y="1050"/>
                    <a:pt x="1307" y="1050"/>
                  </a:cubicBezTo>
                  <a:cubicBezTo>
                    <a:pt x="1307" y="1137"/>
                    <a:pt x="1307" y="1137"/>
                    <a:pt x="1307" y="1137"/>
                  </a:cubicBezTo>
                  <a:cubicBezTo>
                    <a:pt x="1394" y="1137"/>
                    <a:pt x="1394" y="1137"/>
                    <a:pt x="1394" y="1137"/>
                  </a:cubicBezTo>
                  <a:lnTo>
                    <a:pt x="1394" y="1050"/>
                  </a:lnTo>
                  <a:close/>
                  <a:moveTo>
                    <a:pt x="1394" y="1276"/>
                  </a:moveTo>
                  <a:cubicBezTo>
                    <a:pt x="1307" y="1276"/>
                    <a:pt x="1307" y="1276"/>
                    <a:pt x="1307" y="1276"/>
                  </a:cubicBezTo>
                  <a:cubicBezTo>
                    <a:pt x="1307" y="1363"/>
                    <a:pt x="1307" y="1363"/>
                    <a:pt x="1307" y="1363"/>
                  </a:cubicBezTo>
                  <a:cubicBezTo>
                    <a:pt x="1394" y="1363"/>
                    <a:pt x="1394" y="1363"/>
                    <a:pt x="1394" y="1363"/>
                  </a:cubicBezTo>
                  <a:lnTo>
                    <a:pt x="1394" y="1276"/>
                  </a:lnTo>
                  <a:close/>
                  <a:moveTo>
                    <a:pt x="910" y="372"/>
                  </a:moveTo>
                  <a:cubicBezTo>
                    <a:pt x="822" y="372"/>
                    <a:pt x="822" y="372"/>
                    <a:pt x="822" y="372"/>
                  </a:cubicBezTo>
                  <a:cubicBezTo>
                    <a:pt x="822" y="459"/>
                    <a:pt x="822" y="459"/>
                    <a:pt x="822" y="459"/>
                  </a:cubicBezTo>
                  <a:cubicBezTo>
                    <a:pt x="910" y="459"/>
                    <a:pt x="910" y="459"/>
                    <a:pt x="910" y="459"/>
                  </a:cubicBezTo>
                  <a:lnTo>
                    <a:pt x="910" y="372"/>
                  </a:lnTo>
                  <a:close/>
                  <a:moveTo>
                    <a:pt x="910" y="598"/>
                  </a:moveTo>
                  <a:cubicBezTo>
                    <a:pt x="822" y="598"/>
                    <a:pt x="822" y="598"/>
                    <a:pt x="822" y="598"/>
                  </a:cubicBezTo>
                  <a:cubicBezTo>
                    <a:pt x="822" y="685"/>
                    <a:pt x="822" y="685"/>
                    <a:pt x="822" y="685"/>
                  </a:cubicBezTo>
                  <a:cubicBezTo>
                    <a:pt x="910" y="685"/>
                    <a:pt x="910" y="685"/>
                    <a:pt x="910" y="685"/>
                  </a:cubicBezTo>
                  <a:lnTo>
                    <a:pt x="910" y="598"/>
                  </a:lnTo>
                  <a:close/>
                  <a:moveTo>
                    <a:pt x="910" y="824"/>
                  </a:moveTo>
                  <a:cubicBezTo>
                    <a:pt x="822" y="824"/>
                    <a:pt x="822" y="824"/>
                    <a:pt x="822" y="824"/>
                  </a:cubicBezTo>
                  <a:cubicBezTo>
                    <a:pt x="822" y="911"/>
                    <a:pt x="822" y="911"/>
                    <a:pt x="822" y="911"/>
                  </a:cubicBezTo>
                  <a:cubicBezTo>
                    <a:pt x="910" y="911"/>
                    <a:pt x="910" y="911"/>
                    <a:pt x="910" y="911"/>
                  </a:cubicBezTo>
                  <a:lnTo>
                    <a:pt x="910" y="824"/>
                  </a:lnTo>
                  <a:close/>
                  <a:moveTo>
                    <a:pt x="910" y="1050"/>
                  </a:moveTo>
                  <a:cubicBezTo>
                    <a:pt x="822" y="1050"/>
                    <a:pt x="822" y="1050"/>
                    <a:pt x="822" y="1050"/>
                  </a:cubicBezTo>
                  <a:cubicBezTo>
                    <a:pt x="822" y="1137"/>
                    <a:pt x="822" y="1137"/>
                    <a:pt x="822" y="1137"/>
                  </a:cubicBezTo>
                  <a:cubicBezTo>
                    <a:pt x="910" y="1137"/>
                    <a:pt x="910" y="1137"/>
                    <a:pt x="910" y="1137"/>
                  </a:cubicBezTo>
                  <a:lnTo>
                    <a:pt x="910" y="1050"/>
                  </a:lnTo>
                  <a:close/>
                  <a:moveTo>
                    <a:pt x="910" y="1276"/>
                  </a:moveTo>
                  <a:cubicBezTo>
                    <a:pt x="822" y="1276"/>
                    <a:pt x="822" y="1276"/>
                    <a:pt x="822" y="1276"/>
                  </a:cubicBezTo>
                  <a:cubicBezTo>
                    <a:pt x="822" y="1363"/>
                    <a:pt x="822" y="1363"/>
                    <a:pt x="822" y="1363"/>
                  </a:cubicBezTo>
                  <a:cubicBezTo>
                    <a:pt x="910" y="1363"/>
                    <a:pt x="910" y="1363"/>
                    <a:pt x="910" y="1363"/>
                  </a:cubicBezTo>
                  <a:lnTo>
                    <a:pt x="910" y="1276"/>
                  </a:lnTo>
                  <a:close/>
                  <a:moveTo>
                    <a:pt x="1152" y="372"/>
                  </a:moveTo>
                  <a:cubicBezTo>
                    <a:pt x="1065" y="372"/>
                    <a:pt x="1065" y="372"/>
                    <a:pt x="1065" y="372"/>
                  </a:cubicBezTo>
                  <a:cubicBezTo>
                    <a:pt x="1065" y="459"/>
                    <a:pt x="1065" y="459"/>
                    <a:pt x="1065" y="459"/>
                  </a:cubicBezTo>
                  <a:cubicBezTo>
                    <a:pt x="1152" y="459"/>
                    <a:pt x="1152" y="459"/>
                    <a:pt x="1152" y="459"/>
                  </a:cubicBezTo>
                  <a:lnTo>
                    <a:pt x="1152" y="372"/>
                  </a:lnTo>
                  <a:close/>
                  <a:moveTo>
                    <a:pt x="1152" y="598"/>
                  </a:moveTo>
                  <a:cubicBezTo>
                    <a:pt x="1065" y="598"/>
                    <a:pt x="1065" y="598"/>
                    <a:pt x="1065" y="598"/>
                  </a:cubicBezTo>
                  <a:cubicBezTo>
                    <a:pt x="1065" y="685"/>
                    <a:pt x="1065" y="685"/>
                    <a:pt x="1065" y="685"/>
                  </a:cubicBezTo>
                  <a:cubicBezTo>
                    <a:pt x="1152" y="685"/>
                    <a:pt x="1152" y="685"/>
                    <a:pt x="1152" y="685"/>
                  </a:cubicBezTo>
                  <a:lnTo>
                    <a:pt x="1152" y="598"/>
                  </a:lnTo>
                  <a:close/>
                  <a:moveTo>
                    <a:pt x="1152" y="824"/>
                  </a:moveTo>
                  <a:cubicBezTo>
                    <a:pt x="1065" y="824"/>
                    <a:pt x="1065" y="824"/>
                    <a:pt x="1065" y="824"/>
                  </a:cubicBezTo>
                  <a:cubicBezTo>
                    <a:pt x="1065" y="911"/>
                    <a:pt x="1065" y="911"/>
                    <a:pt x="1065" y="911"/>
                  </a:cubicBezTo>
                  <a:cubicBezTo>
                    <a:pt x="1152" y="911"/>
                    <a:pt x="1152" y="911"/>
                    <a:pt x="1152" y="911"/>
                  </a:cubicBezTo>
                  <a:lnTo>
                    <a:pt x="1152" y="824"/>
                  </a:lnTo>
                  <a:close/>
                  <a:moveTo>
                    <a:pt x="1152" y="1050"/>
                  </a:moveTo>
                  <a:cubicBezTo>
                    <a:pt x="1065" y="1050"/>
                    <a:pt x="1065" y="1050"/>
                    <a:pt x="1065" y="1050"/>
                  </a:cubicBezTo>
                  <a:cubicBezTo>
                    <a:pt x="1065" y="1137"/>
                    <a:pt x="1065" y="1137"/>
                    <a:pt x="1065" y="1137"/>
                  </a:cubicBezTo>
                  <a:cubicBezTo>
                    <a:pt x="1152" y="1137"/>
                    <a:pt x="1152" y="1137"/>
                    <a:pt x="1152" y="1137"/>
                  </a:cubicBezTo>
                  <a:lnTo>
                    <a:pt x="1152" y="1050"/>
                  </a:lnTo>
                  <a:close/>
                  <a:moveTo>
                    <a:pt x="1152" y="1276"/>
                  </a:moveTo>
                  <a:cubicBezTo>
                    <a:pt x="1065" y="1276"/>
                    <a:pt x="1065" y="1276"/>
                    <a:pt x="1065" y="1276"/>
                  </a:cubicBezTo>
                  <a:cubicBezTo>
                    <a:pt x="1065" y="1363"/>
                    <a:pt x="1065" y="1363"/>
                    <a:pt x="1065" y="1363"/>
                  </a:cubicBezTo>
                  <a:cubicBezTo>
                    <a:pt x="1152" y="1363"/>
                    <a:pt x="1152" y="1363"/>
                    <a:pt x="1152" y="1363"/>
                  </a:cubicBezTo>
                  <a:lnTo>
                    <a:pt x="1152" y="1276"/>
                  </a:lnTo>
                  <a:close/>
                  <a:moveTo>
                    <a:pt x="282" y="824"/>
                  </a:moveTo>
                  <a:cubicBezTo>
                    <a:pt x="195" y="824"/>
                    <a:pt x="195" y="824"/>
                    <a:pt x="195" y="824"/>
                  </a:cubicBezTo>
                  <a:cubicBezTo>
                    <a:pt x="195" y="911"/>
                    <a:pt x="195" y="911"/>
                    <a:pt x="195" y="911"/>
                  </a:cubicBezTo>
                  <a:cubicBezTo>
                    <a:pt x="282" y="911"/>
                    <a:pt x="282" y="911"/>
                    <a:pt x="282" y="911"/>
                  </a:cubicBezTo>
                  <a:lnTo>
                    <a:pt x="282" y="824"/>
                  </a:lnTo>
                  <a:close/>
                  <a:moveTo>
                    <a:pt x="282" y="1050"/>
                  </a:moveTo>
                  <a:cubicBezTo>
                    <a:pt x="195" y="1050"/>
                    <a:pt x="195" y="1050"/>
                    <a:pt x="195" y="1050"/>
                  </a:cubicBezTo>
                  <a:cubicBezTo>
                    <a:pt x="195" y="1137"/>
                    <a:pt x="195" y="1137"/>
                    <a:pt x="195" y="1137"/>
                  </a:cubicBezTo>
                  <a:cubicBezTo>
                    <a:pt x="282" y="1137"/>
                    <a:pt x="282" y="1137"/>
                    <a:pt x="282" y="1137"/>
                  </a:cubicBezTo>
                  <a:lnTo>
                    <a:pt x="282" y="1050"/>
                  </a:lnTo>
                  <a:close/>
                  <a:moveTo>
                    <a:pt x="282" y="1276"/>
                  </a:moveTo>
                  <a:cubicBezTo>
                    <a:pt x="195" y="1276"/>
                    <a:pt x="195" y="1276"/>
                    <a:pt x="195" y="1276"/>
                  </a:cubicBezTo>
                  <a:cubicBezTo>
                    <a:pt x="195" y="1363"/>
                    <a:pt x="195" y="1363"/>
                    <a:pt x="195" y="1363"/>
                  </a:cubicBezTo>
                  <a:cubicBezTo>
                    <a:pt x="282" y="1363"/>
                    <a:pt x="282" y="1363"/>
                    <a:pt x="282" y="1363"/>
                  </a:cubicBezTo>
                  <a:lnTo>
                    <a:pt x="282" y="1276"/>
                  </a:lnTo>
                  <a:close/>
                  <a:moveTo>
                    <a:pt x="524" y="824"/>
                  </a:moveTo>
                  <a:cubicBezTo>
                    <a:pt x="437" y="824"/>
                    <a:pt x="437" y="824"/>
                    <a:pt x="437" y="824"/>
                  </a:cubicBezTo>
                  <a:cubicBezTo>
                    <a:pt x="437" y="911"/>
                    <a:pt x="437" y="911"/>
                    <a:pt x="437" y="911"/>
                  </a:cubicBezTo>
                  <a:cubicBezTo>
                    <a:pt x="524" y="911"/>
                    <a:pt x="524" y="911"/>
                    <a:pt x="524" y="911"/>
                  </a:cubicBezTo>
                  <a:lnTo>
                    <a:pt x="524" y="824"/>
                  </a:lnTo>
                  <a:close/>
                  <a:moveTo>
                    <a:pt x="524" y="1050"/>
                  </a:moveTo>
                  <a:cubicBezTo>
                    <a:pt x="437" y="1050"/>
                    <a:pt x="437" y="1050"/>
                    <a:pt x="437" y="1050"/>
                  </a:cubicBezTo>
                  <a:cubicBezTo>
                    <a:pt x="437" y="1137"/>
                    <a:pt x="437" y="1137"/>
                    <a:pt x="437" y="1137"/>
                  </a:cubicBezTo>
                  <a:cubicBezTo>
                    <a:pt x="524" y="1137"/>
                    <a:pt x="524" y="1137"/>
                    <a:pt x="524" y="1137"/>
                  </a:cubicBezTo>
                  <a:lnTo>
                    <a:pt x="524" y="1050"/>
                  </a:lnTo>
                  <a:close/>
                  <a:moveTo>
                    <a:pt x="524" y="1276"/>
                  </a:moveTo>
                  <a:cubicBezTo>
                    <a:pt x="437" y="1276"/>
                    <a:pt x="437" y="1276"/>
                    <a:pt x="437" y="1276"/>
                  </a:cubicBezTo>
                  <a:cubicBezTo>
                    <a:pt x="437" y="1363"/>
                    <a:pt x="437" y="1363"/>
                    <a:pt x="437" y="1363"/>
                  </a:cubicBezTo>
                  <a:cubicBezTo>
                    <a:pt x="524" y="1363"/>
                    <a:pt x="524" y="1363"/>
                    <a:pt x="524" y="1363"/>
                  </a:cubicBezTo>
                  <a:lnTo>
                    <a:pt x="524" y="1276"/>
                  </a:lnTo>
                  <a:close/>
                  <a:moveTo>
                    <a:pt x="195" y="1589"/>
                  </a:moveTo>
                  <a:cubicBezTo>
                    <a:pt x="282" y="1589"/>
                    <a:pt x="282" y="1589"/>
                    <a:pt x="282" y="1589"/>
                  </a:cubicBezTo>
                  <a:cubicBezTo>
                    <a:pt x="282" y="1502"/>
                    <a:pt x="282" y="1502"/>
                    <a:pt x="282" y="1502"/>
                  </a:cubicBezTo>
                  <a:cubicBezTo>
                    <a:pt x="195" y="1502"/>
                    <a:pt x="195" y="1502"/>
                    <a:pt x="195" y="1502"/>
                  </a:cubicBezTo>
                  <a:lnTo>
                    <a:pt x="195" y="1589"/>
                  </a:lnTo>
                  <a:close/>
                  <a:moveTo>
                    <a:pt x="437" y="1589"/>
                  </a:moveTo>
                  <a:cubicBezTo>
                    <a:pt x="524" y="1589"/>
                    <a:pt x="524" y="1589"/>
                    <a:pt x="524" y="1589"/>
                  </a:cubicBezTo>
                  <a:cubicBezTo>
                    <a:pt x="524" y="1502"/>
                    <a:pt x="524" y="1502"/>
                    <a:pt x="524" y="1502"/>
                  </a:cubicBezTo>
                  <a:cubicBezTo>
                    <a:pt x="437" y="1502"/>
                    <a:pt x="437" y="1502"/>
                    <a:pt x="437" y="1502"/>
                  </a:cubicBezTo>
                  <a:lnTo>
                    <a:pt x="437" y="1589"/>
                  </a:lnTo>
                  <a:close/>
                </a:path>
              </a:pathLst>
            </a:cu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sz="1765" dirty="0"/>
            </a:p>
          </p:txBody>
        </p:sp>
        <p:sp>
          <p:nvSpPr>
            <p:cNvPr id="65" name="Freeform 13"/>
            <p:cNvSpPr>
              <a:spLocks noChangeAspect="1" noEditPoints="1"/>
            </p:cNvSpPr>
            <p:nvPr/>
          </p:nvSpPr>
          <p:spPr bwMode="auto">
            <a:xfrm>
              <a:off x="571423" y="3830368"/>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2"/>
            </a:solidFill>
            <a:ln>
              <a:solidFill>
                <a:schemeClr val="tx2"/>
              </a:solidFill>
            </a:ln>
          </p:spPr>
          <p:txBody>
            <a:bodyPr vert="horz" wrap="square" lIns="89642" tIns="44821" rIns="89642" bIns="44821" numCol="1" anchor="t" anchorCtr="0" compatLnSpc="1">
              <a:prstTxWarp prst="textNoShape">
                <a:avLst/>
              </a:prstTxWarp>
            </a:bodyPr>
            <a:lstStyle/>
            <a:p>
              <a:endParaRPr lang="en-US" sz="1765" dirty="0">
                <a:gradFill>
                  <a:gsLst>
                    <a:gs pos="74107">
                      <a:srgbClr val="D83B01"/>
                    </a:gs>
                    <a:gs pos="52679">
                      <a:srgbClr val="D83B01"/>
                    </a:gs>
                  </a:gsLst>
                </a:gradFill>
              </a:endParaRPr>
            </a:p>
          </p:txBody>
        </p:sp>
      </p:grpSp>
    </p:spTree>
    <p:extLst>
      <p:ext uri="{BB962C8B-B14F-4D97-AF65-F5344CB8AC3E}">
        <p14:creationId xmlns:p14="http://schemas.microsoft.com/office/powerpoint/2010/main" val="4080379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OSS</a:t>
                </a:r>
              </a:p>
            </p:txBody>
          </p:sp>
        </p:grpSp>
      </p:grpSp>
    </p:spTree>
    <p:extLst>
      <p:ext uri="{BB962C8B-B14F-4D97-AF65-F5344CB8AC3E}">
        <p14:creationId xmlns:p14="http://schemas.microsoft.com/office/powerpoint/2010/main" val="4226644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Group 30"/>
          <p:cNvGrpSpPr/>
          <p:nvPr/>
        </p:nvGrpSpPr>
        <p:grpSpPr>
          <a:xfrm>
            <a:off x="418643" y="2282872"/>
            <a:ext cx="11506437" cy="3387058"/>
            <a:chOff x="622459" y="2171556"/>
            <a:chExt cx="11081400" cy="3457352"/>
          </a:xfrm>
        </p:grpSpPr>
        <p:cxnSp>
          <p:nvCxnSpPr>
            <p:cNvPr id="123" name="Straight Connector 122"/>
            <p:cNvCxnSpPr/>
            <p:nvPr/>
          </p:nvCxnSpPr>
          <p:spPr>
            <a:xfrm>
              <a:off x="622459" y="2171556"/>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622459" y="3010094"/>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622459" y="3772402"/>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622459" y="5628908"/>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622459" y="4740510"/>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78306"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81293" y="3276909"/>
            <a:ext cx="733389" cy="523015"/>
          </a:xfrm>
          <a:prstGeom prst="rect">
            <a:avLst/>
          </a:prstGeom>
        </p:spPr>
      </p:pic>
      <p:grpSp>
        <p:nvGrpSpPr>
          <p:cNvPr id="105" name="Group 104"/>
          <p:cNvGrpSpPr/>
          <p:nvPr/>
        </p:nvGrpSpPr>
        <p:grpSpPr>
          <a:xfrm>
            <a:off x="4537212" y="324227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defTabSz="913250">
              <a:defRPr/>
            </a:pPr>
            <a:r>
              <a:rPr lang="en-US" sz="1568" b="1" dirty="0">
                <a:solidFill>
                  <a:srgbClr val="000000"/>
                </a:solidFill>
                <a:latin typeface="Segoe UI Light"/>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107823" y="226276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5710" y="233550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19105" y="241212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5"/>
          <a:stretch>
            <a:fillRect/>
          </a:stretch>
        </p:blipFill>
        <p:spPr>
          <a:xfrm>
            <a:off x="7646959" y="4957488"/>
            <a:ext cx="1044962" cy="510606"/>
          </a:xfrm>
          <a:prstGeom prst="rect">
            <a:avLst/>
          </a:prstGeom>
        </p:spPr>
      </p:pic>
      <p:pic>
        <p:nvPicPr>
          <p:cNvPr id="21" name="Picture 20"/>
          <p:cNvPicPr>
            <a:picLocks noChangeAspect="1"/>
          </p:cNvPicPr>
          <p:nvPr/>
        </p:nvPicPr>
        <p:blipFill>
          <a:blip r:embed="rId16"/>
          <a:stretch>
            <a:fillRect/>
          </a:stretch>
        </p:blipFill>
        <p:spPr>
          <a:xfrm>
            <a:off x="8855430" y="5098102"/>
            <a:ext cx="985050" cy="302576"/>
          </a:xfrm>
          <a:prstGeom prst="rect">
            <a:avLst/>
          </a:prstGeom>
        </p:spPr>
      </p:pic>
      <p:pic>
        <p:nvPicPr>
          <p:cNvPr id="19" name="Picture 18"/>
          <p:cNvPicPr>
            <a:picLocks noChangeAspect="1"/>
          </p:cNvPicPr>
          <p:nvPr/>
        </p:nvPicPr>
        <p:blipFill>
          <a:blip r:embed="rId17"/>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Databases &amp;</a:t>
            </a:r>
          </a:p>
          <a:p>
            <a:pPr defTabSz="913250">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 Frameworks</a:t>
            </a:r>
          </a:p>
          <a:p>
            <a:pPr defTabSz="913250">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2"/>
          <a:stretch>
            <a:fillRect/>
          </a:stretch>
        </p:blipFill>
        <p:spPr>
          <a:xfrm>
            <a:off x="7219109" y="4264191"/>
            <a:ext cx="1019241" cy="205055"/>
          </a:xfrm>
          <a:prstGeom prst="rect">
            <a:avLst/>
          </a:prstGeom>
        </p:spPr>
      </p:pic>
      <p:pic>
        <p:nvPicPr>
          <p:cNvPr id="88" name="Picture 87"/>
          <p:cNvPicPr>
            <a:picLocks noChangeAspect="1"/>
          </p:cNvPicPr>
          <p:nvPr/>
        </p:nvPicPr>
        <p:blipFill>
          <a:blip r:embed="rId23"/>
          <a:stretch>
            <a:fillRect/>
          </a:stretch>
        </p:blipFill>
        <p:spPr>
          <a:xfrm>
            <a:off x="10126137" y="5059683"/>
            <a:ext cx="444989" cy="454591"/>
          </a:xfrm>
          <a:prstGeom prst="rect">
            <a:avLst/>
          </a:prstGeom>
        </p:spPr>
      </p:pic>
      <p:pic>
        <p:nvPicPr>
          <p:cNvPr id="90" name="Picture 89"/>
          <p:cNvPicPr>
            <a:picLocks noChangeAspect="1"/>
          </p:cNvPicPr>
          <p:nvPr/>
        </p:nvPicPr>
        <p:blipFill>
          <a:blip r:embed="rId24"/>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6677999" y="324033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9126146" y="318612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7869940" y="323071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412131"/>
            <a:ext cx="569442" cy="606782"/>
          </a:xfrm>
          <a:prstGeom prst="rect">
            <a:avLst/>
          </a:prstGeom>
        </p:spPr>
      </p:pic>
      <p:pic>
        <p:nvPicPr>
          <p:cNvPr id="6" name="Picture 5"/>
          <p:cNvPicPr>
            <a:picLocks noChangeAspect="1"/>
          </p:cNvPicPr>
          <p:nvPr/>
        </p:nvPicPr>
        <p:blipFill>
          <a:blip r:embed="rId30"/>
          <a:stretch>
            <a:fillRect/>
          </a:stretch>
        </p:blipFill>
        <p:spPr>
          <a:xfrm>
            <a:off x="10114254" y="3298965"/>
            <a:ext cx="488885" cy="477645"/>
          </a:xfrm>
          <a:prstGeom prst="rect">
            <a:avLst/>
          </a:prstGeom>
        </p:spPr>
      </p:pic>
      <p:pic>
        <p:nvPicPr>
          <p:cNvPr id="16" name="Picture 15"/>
          <p:cNvPicPr>
            <a:picLocks noChangeAspect="1"/>
          </p:cNvPicPr>
          <p:nvPr/>
        </p:nvPicPr>
        <p:blipFill>
          <a:blip r:embed="rId31"/>
          <a:stretch>
            <a:fillRect/>
          </a:stretch>
        </p:blipFill>
        <p:spPr>
          <a:xfrm>
            <a:off x="11069719" y="3276090"/>
            <a:ext cx="494617" cy="501212"/>
          </a:xfrm>
          <a:prstGeom prst="rect">
            <a:avLst/>
          </a:prstGeom>
        </p:spPr>
      </p:pic>
      <p:pic>
        <p:nvPicPr>
          <p:cNvPr id="17" name="Picture 16"/>
          <p:cNvPicPr>
            <a:picLocks noChangeAspect="1"/>
          </p:cNvPicPr>
          <p:nvPr/>
        </p:nvPicPr>
        <p:blipFill>
          <a:blip r:embed="rId32"/>
          <a:stretch>
            <a:fillRect/>
          </a:stretch>
        </p:blipFill>
        <p:spPr>
          <a:xfrm>
            <a:off x="7578684" y="2442420"/>
            <a:ext cx="559963" cy="585130"/>
          </a:xfrm>
          <a:prstGeom prst="rect">
            <a:avLst/>
          </a:prstGeom>
        </p:spPr>
      </p:pic>
      <p:pic>
        <p:nvPicPr>
          <p:cNvPr id="83" name="Picture 82"/>
          <p:cNvPicPr>
            <a:picLocks noChangeAspect="1"/>
          </p:cNvPicPr>
          <p:nvPr/>
        </p:nvPicPr>
        <p:blipFill>
          <a:blip r:embed="rId33"/>
          <a:stretch>
            <a:fillRect/>
          </a:stretch>
        </p:blipFill>
        <p:spPr>
          <a:xfrm>
            <a:off x="7817079" y="591265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0476559" y="5940743"/>
            <a:ext cx="1278581" cy="434265"/>
          </a:xfrm>
          <a:prstGeom prst="rect">
            <a:avLst/>
          </a:prstGeom>
        </p:spPr>
      </p:pic>
      <p:pic>
        <p:nvPicPr>
          <p:cNvPr id="9" name="Picture 8"/>
          <p:cNvPicPr>
            <a:picLocks noChangeAspect="1"/>
          </p:cNvPicPr>
          <p:nvPr/>
        </p:nvPicPr>
        <p:blipFill rotWithShape="1">
          <a:blip r:embed="rId35" cstate="hqprint">
            <a:extLst>
              <a:ext uri="{28A0092B-C50C-407E-A947-70E740481C1C}">
                <a14:useLocalDpi xmlns:a14="http://schemas.microsoft.com/office/drawing/2010/main"/>
              </a:ext>
            </a:extLst>
          </a:blip>
          <a:srcRect/>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DevOps</a:t>
            </a:r>
          </a:p>
        </p:txBody>
      </p:sp>
      <p:sp>
        <p:nvSpPr>
          <p:cNvPr id="110" name="TextBox 109"/>
          <p:cNvSpPr txBox="1"/>
          <p:nvPr/>
        </p:nvSpPr>
        <p:spPr>
          <a:xfrm>
            <a:off x="5651872" y="3244591"/>
            <a:ext cx="1567236" cy="573280"/>
          </a:xfrm>
          <a:prstGeom prst="rect">
            <a:avLst/>
          </a:prstGeom>
          <a:noFill/>
        </p:spPr>
        <p:txBody>
          <a:bodyPr wrap="square" rtlCol="0">
            <a:spAutoFit/>
          </a:bodyPr>
          <a:lstStyle/>
          <a:p>
            <a:pPr defTabSz="913250">
              <a:defRPr/>
            </a:pPr>
            <a:r>
              <a:rPr lang="en-US" sz="1568" b="1" dirty="0">
                <a:solidFill>
                  <a:srgbClr val="000000"/>
                </a:solidFill>
                <a:latin typeface="Segoe UI Light"/>
              </a:rPr>
              <a:t>PaaS &amp;</a:t>
            </a:r>
          </a:p>
          <a:p>
            <a:pPr defTabSz="913250">
              <a:defRPr/>
            </a:pPr>
            <a:r>
              <a:rPr lang="en-US" sz="1568"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6373052" y="585940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4319197" y="584133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9280189" y="5994809"/>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667317" y="4050597"/>
            <a:ext cx="588929" cy="588929"/>
          </a:xfrm>
          <a:prstGeom prst="rect">
            <a:avLst/>
          </a:prstGeom>
        </p:spPr>
      </p:pic>
      <p:pic>
        <p:nvPicPr>
          <p:cNvPr id="3" name="Picture 2"/>
          <p:cNvPicPr>
            <a:picLocks noChangeAspect="1"/>
          </p:cNvPicPr>
          <p:nvPr/>
        </p:nvPicPr>
        <p:blipFill>
          <a:blip r:embed="rId44"/>
          <a:stretch>
            <a:fillRect/>
          </a:stretch>
        </p:blipFill>
        <p:spPr>
          <a:xfrm>
            <a:off x="3542037" y="584515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2639839" y="5835238"/>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a:ext>
            </a:extLst>
          </a:blip>
          <a:stretch>
            <a:fillRect/>
          </a:stretch>
        </p:blipFill>
        <p:spPr>
          <a:xfrm>
            <a:off x="5556321" y="3925040"/>
            <a:ext cx="474448" cy="720797"/>
          </a:xfrm>
          <a:prstGeom prst="rect">
            <a:avLst/>
          </a:prstGeom>
        </p:spPr>
      </p:pic>
      <p:sp>
        <p:nvSpPr>
          <p:cNvPr id="5" name="Rectangle 4"/>
          <p:cNvSpPr/>
          <p:nvPr/>
        </p:nvSpPr>
        <p:spPr bwMode="auto">
          <a:xfrm>
            <a:off x="5543329" y="1508449"/>
            <a:ext cx="1359485" cy="69704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gradFill>
                <a:gsLst>
                  <a:gs pos="16814">
                    <a:srgbClr val="FFFFFF"/>
                  </a:gs>
                  <a:gs pos="46000">
                    <a:srgbClr val="FFFFFF"/>
                  </a:gs>
                </a:gsLst>
                <a:lin ang="5400000" scaled="0"/>
              </a:gradFill>
            </a:endParaRPr>
          </a:p>
        </p:txBody>
      </p:sp>
      <p:pic>
        <p:nvPicPr>
          <p:cNvPr id="79" name="Picture 78"/>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5543329" y="1720605"/>
            <a:ext cx="1373927" cy="296768"/>
          </a:xfrm>
          <a:prstGeom prst="rect">
            <a:avLst/>
          </a:prstGeom>
        </p:spPr>
      </p:pic>
      <p:sp>
        <p:nvSpPr>
          <p:cNvPr id="23" name="Title 22"/>
          <p:cNvSpPr>
            <a:spLocks noGrp="1"/>
          </p:cNvSpPr>
          <p:nvPr>
            <p:ph type="title"/>
          </p:nvPr>
        </p:nvSpPr>
        <p:spPr/>
        <p:txBody>
          <a:bodyPr/>
          <a:lstStyle/>
          <a:p>
            <a:r>
              <a:rPr lang="en-US" dirty="0"/>
              <a:t>Azure is an open cloud</a:t>
            </a:r>
          </a:p>
        </p:txBody>
      </p:sp>
      <p:grpSp>
        <p:nvGrpSpPr>
          <p:cNvPr id="80" name="Group 79"/>
          <p:cNvGrpSpPr/>
          <p:nvPr/>
        </p:nvGrpSpPr>
        <p:grpSpPr>
          <a:xfrm>
            <a:off x="10499254" y="292550"/>
            <a:ext cx="1279232" cy="706147"/>
            <a:chOff x="10698206" y="483664"/>
            <a:chExt cx="1304883" cy="720307"/>
          </a:xfrm>
        </p:grpSpPr>
        <p:sp>
          <p:nvSpPr>
            <p:cNvPr id="82"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85" name="TextBox 84"/>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pic>
        <p:nvPicPr>
          <p:cNvPr id="69" name="Picture 3"/>
          <p:cNvPicPr>
            <a:picLocks noChangeAspect="1"/>
          </p:cNvPicPr>
          <p:nvPr/>
        </p:nvPicPr>
        <p:blipFill rotWithShape="1">
          <a:blip r:embed="rId50" cstate="hqprint">
            <a:extLst>
              <a:ext uri="{28A0092B-C50C-407E-A947-70E740481C1C}">
                <a14:useLocalDpi xmlns:a14="http://schemas.microsoft.com/office/drawing/2010/main"/>
              </a:ext>
            </a:extLst>
          </a:blip>
          <a:srcRect/>
          <a:stretch/>
        </p:blipFill>
        <p:spPr>
          <a:xfrm>
            <a:off x="5609004" y="5871713"/>
            <a:ext cx="627497" cy="537855"/>
          </a:xfrm>
          <a:prstGeom prst="rect">
            <a:avLst/>
          </a:prstGeom>
          <a:ln>
            <a:noFill/>
          </a:ln>
        </p:spPr>
      </p:pic>
    </p:spTree>
    <p:extLst>
      <p:ext uri="{BB962C8B-B14F-4D97-AF65-F5344CB8AC3E}">
        <p14:creationId xmlns:p14="http://schemas.microsoft.com/office/powerpoint/2010/main" val="643730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69239" y="1189177"/>
            <a:ext cx="11653523" cy="425744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bwMode="auto">
          <a:xfrm>
            <a:off x="5940487" y="1187939"/>
            <a:ext cx="1287836" cy="5446879"/>
          </a:xfrm>
          <a:prstGeom prst="homePlate">
            <a:avLst>
              <a:gd name="adj" fmla="val 76516"/>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8" name="Rectangle 27"/>
          <p:cNvSpPr/>
          <p:nvPr/>
        </p:nvSpPr>
        <p:spPr bwMode="auto">
          <a:xfrm>
            <a:off x="448653" y="601712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Windows Client</a:t>
            </a:r>
          </a:p>
        </p:txBody>
      </p:sp>
      <p:sp>
        <p:nvSpPr>
          <p:cNvPr id="27" name="Rectangle 26"/>
          <p:cNvSpPr/>
          <p:nvPr/>
        </p:nvSpPr>
        <p:spPr bwMode="auto">
          <a:xfrm>
            <a:off x="47849" y="5889497"/>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9" name="Rectangle 18"/>
          <p:cNvSpPr/>
          <p:nvPr/>
        </p:nvSpPr>
        <p:spPr bwMode="auto">
          <a:xfrm>
            <a:off x="448653" y="5327469"/>
            <a:ext cx="5190300" cy="62749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DevOps and Release Mgmt</a:t>
            </a:r>
          </a:p>
        </p:txBody>
      </p:sp>
      <p:sp>
        <p:nvSpPr>
          <p:cNvPr id="21" name="Rectangle 20"/>
          <p:cNvSpPr/>
          <p:nvPr/>
        </p:nvSpPr>
        <p:spPr bwMode="auto">
          <a:xfrm>
            <a:off x="4126" y="5198555"/>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2" name="Rectangle 11"/>
          <p:cNvSpPr/>
          <p:nvPr/>
        </p:nvSpPr>
        <p:spPr bwMode="auto">
          <a:xfrm>
            <a:off x="448653" y="463780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.NET Core</a:t>
            </a:r>
          </a:p>
        </p:txBody>
      </p:sp>
      <p:sp>
        <p:nvSpPr>
          <p:cNvPr id="25" name="Rectangle 24"/>
          <p:cNvSpPr/>
          <p:nvPr/>
        </p:nvSpPr>
        <p:spPr bwMode="auto">
          <a:xfrm>
            <a:off x="29881" y="4506980"/>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1" name="Rectangle 10"/>
          <p:cNvSpPr/>
          <p:nvPr/>
        </p:nvSpPr>
        <p:spPr bwMode="auto">
          <a:xfrm>
            <a:off x="448653" y="3948146"/>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SQL Server</a:t>
            </a:r>
          </a:p>
        </p:txBody>
      </p:sp>
      <p:sp>
        <p:nvSpPr>
          <p:cNvPr id="24" name="Rectangle 23"/>
          <p:cNvSpPr/>
          <p:nvPr/>
        </p:nvSpPr>
        <p:spPr bwMode="auto">
          <a:xfrm>
            <a:off x="29881" y="3810263"/>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0" name="Rectangle 9"/>
          <p:cNvSpPr/>
          <p:nvPr/>
        </p:nvSpPr>
        <p:spPr bwMode="auto">
          <a:xfrm>
            <a:off x="448653" y="3258483"/>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Big Data and Analytics</a:t>
            </a:r>
          </a:p>
        </p:txBody>
      </p:sp>
      <p:sp>
        <p:nvSpPr>
          <p:cNvPr id="23" name="Rectangle 22"/>
          <p:cNvSpPr/>
          <p:nvPr/>
        </p:nvSpPr>
        <p:spPr bwMode="auto">
          <a:xfrm>
            <a:off x="29881" y="3123971"/>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9" name="Rectangle 8"/>
          <p:cNvSpPr/>
          <p:nvPr/>
        </p:nvSpPr>
        <p:spPr bwMode="auto">
          <a:xfrm>
            <a:off x="448653" y="2568821"/>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Microsoft Azure</a:t>
            </a:r>
          </a:p>
        </p:txBody>
      </p:sp>
      <p:sp>
        <p:nvSpPr>
          <p:cNvPr id="22" name="Rectangle 21"/>
          <p:cNvSpPr/>
          <p:nvPr/>
        </p:nvSpPr>
        <p:spPr bwMode="auto">
          <a:xfrm>
            <a:off x="29881" y="243767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8" name="Rectangle 7"/>
          <p:cNvSpPr/>
          <p:nvPr/>
        </p:nvSpPr>
        <p:spPr bwMode="auto">
          <a:xfrm>
            <a:off x="448653" y="1879158"/>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System Center and OMS</a:t>
            </a:r>
          </a:p>
        </p:txBody>
      </p:sp>
      <p:sp>
        <p:nvSpPr>
          <p:cNvPr id="20" name="Rectangle 19"/>
          <p:cNvSpPr/>
          <p:nvPr/>
        </p:nvSpPr>
        <p:spPr bwMode="auto">
          <a:xfrm>
            <a:off x="29881" y="175114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7" name="Rectangle 6"/>
          <p:cNvSpPr/>
          <p:nvPr/>
        </p:nvSpPr>
        <p:spPr bwMode="auto">
          <a:xfrm>
            <a:off x="448653" y="1189495"/>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Hyper-V</a:t>
            </a:r>
          </a:p>
        </p:txBody>
      </p:sp>
      <p:sp>
        <p:nvSpPr>
          <p:cNvPr id="14" name="Rectangle 13"/>
          <p:cNvSpPr/>
          <p:nvPr/>
        </p:nvSpPr>
        <p:spPr>
          <a:xfrm>
            <a:off x="7495244" y="2717599"/>
            <a:ext cx="4696757" cy="2262947"/>
          </a:xfrm>
          <a:prstGeom prst="rect">
            <a:avLst/>
          </a:prstGeom>
        </p:spPr>
        <p:txBody>
          <a:bodyPr wrap="square">
            <a:spAutoFit/>
          </a:bodyPr>
          <a:lstStyle/>
          <a:p>
            <a:pPr defTabSz="914367">
              <a:lnSpc>
                <a:spcPct val="90000"/>
              </a:lnSpc>
              <a:defRPr/>
            </a:pPr>
            <a:r>
              <a:rPr lang="en-US" sz="3137" dirty="0"/>
              <a:t>Growing engagement across Microsoft teams</a:t>
            </a:r>
          </a:p>
          <a:p>
            <a:pPr defTabSz="914367">
              <a:lnSpc>
                <a:spcPct val="90000"/>
              </a:lnSpc>
              <a:defRPr/>
            </a:pPr>
            <a:endParaRPr lang="en-US" sz="3137" dirty="0"/>
          </a:p>
          <a:p>
            <a:pPr defTabSz="914367">
              <a:lnSpc>
                <a:spcPct val="90000"/>
              </a:lnSpc>
              <a:defRPr/>
            </a:pPr>
            <a:r>
              <a:rPr lang="en-US" sz="3137" dirty="0"/>
              <a:t>Each team does what’s right for its customers</a:t>
            </a:r>
          </a:p>
        </p:txBody>
      </p:sp>
      <p:sp>
        <p:nvSpPr>
          <p:cNvPr id="5" name="Rectangle 4"/>
          <p:cNvSpPr/>
          <p:nvPr/>
        </p:nvSpPr>
        <p:spPr bwMode="auto">
          <a:xfrm>
            <a:off x="427346" y="485"/>
            <a:ext cx="5849172" cy="1187452"/>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6" name="Rectangle 5"/>
          <p:cNvSpPr/>
          <p:nvPr/>
        </p:nvSpPr>
        <p:spPr bwMode="auto">
          <a:xfrm>
            <a:off x="5647789" y="487"/>
            <a:ext cx="291446" cy="6715404"/>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6" name="Rectangle 25"/>
          <p:cNvSpPr/>
          <p:nvPr/>
        </p:nvSpPr>
        <p:spPr bwMode="auto">
          <a:xfrm>
            <a:off x="1" y="487"/>
            <a:ext cx="448653" cy="6634331"/>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 name="Title 1"/>
          <p:cNvSpPr>
            <a:spLocks noGrp="1"/>
          </p:cNvSpPr>
          <p:nvPr>
            <p:ph type="title"/>
          </p:nvPr>
        </p:nvSpPr>
        <p:spPr/>
        <p:txBody>
          <a:bodyPr/>
          <a:lstStyle/>
          <a:p>
            <a:r>
              <a:rPr lang="en-US" sz="4313" spc="-118" dirty="0"/>
              <a:t>Broad Linux and open source investment</a:t>
            </a:r>
          </a:p>
        </p:txBody>
      </p:sp>
    </p:spTree>
    <p:extLst>
      <p:ext uri="{BB962C8B-B14F-4D97-AF65-F5344CB8AC3E}">
        <p14:creationId xmlns:p14="http://schemas.microsoft.com/office/powerpoint/2010/main" val="3824658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40" fill="hold"/>
                                        <p:tgtEl>
                                          <p:spTgt spid="7"/>
                                        </p:tgtEl>
                                        <p:attrNameLst>
                                          <p:attrName>ppt_x</p:attrName>
                                        </p:attrNameLst>
                                      </p:cBhvr>
                                      <p:tavLst>
                                        <p:tav tm="0">
                                          <p:val>
                                            <p:strVal val="#ppt_x"/>
                                          </p:val>
                                        </p:tav>
                                        <p:tav tm="100000">
                                          <p:val>
                                            <p:strVal val="#ppt_x"/>
                                          </p:val>
                                        </p:tav>
                                      </p:tavLst>
                                    </p:anim>
                                    <p:anim calcmode="lin" valueType="num">
                                      <p:cBhvr additive="base">
                                        <p:cTn id="8" dur="74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37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40" fill="hold"/>
                                        <p:tgtEl>
                                          <p:spTgt spid="8"/>
                                        </p:tgtEl>
                                        <p:attrNameLst>
                                          <p:attrName>ppt_x</p:attrName>
                                        </p:attrNameLst>
                                      </p:cBhvr>
                                      <p:tavLst>
                                        <p:tav tm="0">
                                          <p:val>
                                            <p:strVal val="#ppt_x"/>
                                          </p:val>
                                        </p:tav>
                                        <p:tav tm="100000">
                                          <p:val>
                                            <p:strVal val="#ppt_x"/>
                                          </p:val>
                                        </p:tav>
                                      </p:tavLst>
                                    </p:anim>
                                    <p:anim calcmode="lin" valueType="num">
                                      <p:cBhvr additive="base">
                                        <p:cTn id="12" dur="74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74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40" fill="hold"/>
                                        <p:tgtEl>
                                          <p:spTgt spid="9"/>
                                        </p:tgtEl>
                                        <p:attrNameLst>
                                          <p:attrName>ppt_x</p:attrName>
                                        </p:attrNameLst>
                                      </p:cBhvr>
                                      <p:tavLst>
                                        <p:tav tm="0">
                                          <p:val>
                                            <p:strVal val="#ppt_x"/>
                                          </p:val>
                                        </p:tav>
                                        <p:tav tm="100000">
                                          <p:val>
                                            <p:strVal val="#ppt_x"/>
                                          </p:val>
                                        </p:tav>
                                      </p:tavLst>
                                    </p:anim>
                                    <p:anim calcmode="lin" valueType="num">
                                      <p:cBhvr additive="base">
                                        <p:cTn id="16" dur="74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11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40" fill="hold"/>
                                        <p:tgtEl>
                                          <p:spTgt spid="10"/>
                                        </p:tgtEl>
                                        <p:attrNameLst>
                                          <p:attrName>ppt_x</p:attrName>
                                        </p:attrNameLst>
                                      </p:cBhvr>
                                      <p:tavLst>
                                        <p:tav tm="0">
                                          <p:val>
                                            <p:strVal val="#ppt_x"/>
                                          </p:val>
                                        </p:tav>
                                        <p:tav tm="100000">
                                          <p:val>
                                            <p:strVal val="#ppt_x"/>
                                          </p:val>
                                        </p:tav>
                                      </p:tavLst>
                                    </p:anim>
                                    <p:anim calcmode="lin" valueType="num">
                                      <p:cBhvr additive="base">
                                        <p:cTn id="20" dur="74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148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40" fill="hold"/>
                                        <p:tgtEl>
                                          <p:spTgt spid="11"/>
                                        </p:tgtEl>
                                        <p:attrNameLst>
                                          <p:attrName>ppt_x</p:attrName>
                                        </p:attrNameLst>
                                      </p:cBhvr>
                                      <p:tavLst>
                                        <p:tav tm="0">
                                          <p:val>
                                            <p:strVal val="#ppt_x"/>
                                          </p:val>
                                        </p:tav>
                                        <p:tav tm="100000">
                                          <p:val>
                                            <p:strVal val="#ppt_x"/>
                                          </p:val>
                                        </p:tav>
                                      </p:tavLst>
                                    </p:anim>
                                    <p:anim calcmode="lin" valueType="num">
                                      <p:cBhvr additive="base">
                                        <p:cTn id="24" dur="74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18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40" fill="hold"/>
                                        <p:tgtEl>
                                          <p:spTgt spid="12"/>
                                        </p:tgtEl>
                                        <p:attrNameLst>
                                          <p:attrName>ppt_x</p:attrName>
                                        </p:attrNameLst>
                                      </p:cBhvr>
                                      <p:tavLst>
                                        <p:tav tm="0">
                                          <p:val>
                                            <p:strVal val="#ppt_x"/>
                                          </p:val>
                                        </p:tav>
                                        <p:tav tm="100000">
                                          <p:val>
                                            <p:strVal val="#ppt_x"/>
                                          </p:val>
                                        </p:tav>
                                      </p:tavLst>
                                    </p:anim>
                                    <p:anim calcmode="lin" valueType="num">
                                      <p:cBhvr additive="base">
                                        <p:cTn id="28" dur="74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222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740" fill="hold"/>
                                        <p:tgtEl>
                                          <p:spTgt spid="19"/>
                                        </p:tgtEl>
                                        <p:attrNameLst>
                                          <p:attrName>ppt_x</p:attrName>
                                        </p:attrNameLst>
                                      </p:cBhvr>
                                      <p:tavLst>
                                        <p:tav tm="0">
                                          <p:val>
                                            <p:strVal val="#ppt_x"/>
                                          </p:val>
                                        </p:tav>
                                        <p:tav tm="100000">
                                          <p:val>
                                            <p:strVal val="#ppt_x"/>
                                          </p:val>
                                        </p:tav>
                                      </p:tavLst>
                                    </p:anim>
                                    <p:anim calcmode="lin" valueType="num">
                                      <p:cBhvr additive="base">
                                        <p:cTn id="32" dur="74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9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740" fill="hold"/>
                                        <p:tgtEl>
                                          <p:spTgt spid="28"/>
                                        </p:tgtEl>
                                        <p:attrNameLst>
                                          <p:attrName>ppt_x</p:attrName>
                                        </p:attrNameLst>
                                      </p:cBhvr>
                                      <p:tavLst>
                                        <p:tav tm="0">
                                          <p:val>
                                            <p:strVal val="#ppt_x"/>
                                          </p:val>
                                        </p:tav>
                                        <p:tav tm="100000">
                                          <p:val>
                                            <p:strVal val="#ppt_x"/>
                                          </p:val>
                                        </p:tav>
                                      </p:tavLst>
                                    </p:anim>
                                    <p:anim calcmode="lin" valueType="num">
                                      <p:cBhvr additive="base">
                                        <p:cTn id="36" dur="74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750" fill="hold"/>
                                        <p:tgtEl>
                                          <p:spTgt spid="15"/>
                                        </p:tgtEl>
                                        <p:attrNameLst>
                                          <p:attrName>ppt_x</p:attrName>
                                        </p:attrNameLst>
                                      </p:cBhvr>
                                      <p:tavLst>
                                        <p:tav tm="0">
                                          <p:val>
                                            <p:strVal val="0-#ppt_w/2"/>
                                          </p:val>
                                        </p:tav>
                                        <p:tav tm="100000">
                                          <p:val>
                                            <p:strVal val="#ppt_x"/>
                                          </p:val>
                                        </p:tav>
                                      </p:tavLst>
                                    </p:anim>
                                    <p:anim calcmode="lin" valueType="num">
                                      <p:cBhvr additive="base">
                                        <p:cTn id="42" dur="750" fill="hold"/>
                                        <p:tgtEl>
                                          <p:spTgt spid="15"/>
                                        </p:tgtEl>
                                        <p:attrNameLst>
                                          <p:attrName>ppt_y</p:attrName>
                                        </p:attrNameLst>
                                      </p:cBhvr>
                                      <p:tavLst>
                                        <p:tav tm="0">
                                          <p:val>
                                            <p:strVal val="#ppt_y"/>
                                          </p:val>
                                        </p:tav>
                                        <p:tav tm="100000">
                                          <p:val>
                                            <p:strVal val="#ppt_y"/>
                                          </p:val>
                                        </p:tav>
                                      </p:tavLst>
                                    </p:anim>
                                  </p:childTnLst>
                                </p:cTn>
                              </p:par>
                            </p:childTnLst>
                          </p:cTn>
                        </p:par>
                        <p:par>
                          <p:cTn id="43" fill="hold">
                            <p:stCondLst>
                              <p:cond delay="75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animBg="1"/>
      <p:bldP spid="19" grpId="0" animBg="1"/>
      <p:bldP spid="12" grpId="0" animBg="1"/>
      <p:bldP spid="11" grpId="0" animBg="1"/>
      <p:bldP spid="10" grpId="0" animBg="1"/>
      <p:bldP spid="9" grpId="0" animBg="1"/>
      <p:bldP spid="8" grpId="0" animBg="1"/>
      <p:bldP spid="7"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Build and run open source solutions</a:t>
            </a:r>
          </a:p>
        </p:txBody>
      </p:sp>
      <p:grpSp>
        <p:nvGrpSpPr>
          <p:cNvPr id="29" name="Group 28"/>
          <p:cNvGrpSpPr/>
          <p:nvPr/>
        </p:nvGrpSpPr>
        <p:grpSpPr>
          <a:xfrm>
            <a:off x="269238" y="1636116"/>
            <a:ext cx="11653524" cy="493033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83" name="Picture 8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hq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154590" y="6162414"/>
                <a:ext cx="298609" cy="350617"/>
              </a:xfrm>
              <a:prstGeom prst="rect">
                <a:avLst/>
              </a:prstGeom>
            </p:spPr>
          </p:pic>
          <p:pic>
            <p:nvPicPr>
              <p:cNvPr id="86" name="Picture 85"/>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41888" y="5483958"/>
                <a:ext cx="436271" cy="33277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prin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hqprint">
                <a:extLst>
                  <a:ext uri="{28A0092B-C50C-407E-A947-70E740481C1C}">
                    <a14:useLocalDpi xmlns:a14="http://schemas.microsoft.com/office/drawing/2010/main"/>
                  </a:ext>
                </a:extLst>
              </a:blip>
              <a:srcRect/>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a:clrChange>
                  <a:clrFrom>
                    <a:srgbClr val="FFFFFF"/>
                  </a:clrFrom>
                  <a:clrTo>
                    <a:srgbClr val="FFFFFF">
                      <a:alpha val="0"/>
                    </a:srgbClr>
                  </a:clrTo>
                </a:clrChange>
              </a:blip>
              <a:stretch/>
            </p:blipFill>
            <p:spPr>
              <a:xfrm>
                <a:off x="5950748" y="3379861"/>
                <a:ext cx="333262" cy="337706"/>
              </a:xfrm>
              <a:prstGeom prst="rect">
                <a:avLst/>
              </a:prstGeom>
            </p:spPr>
          </p:pic>
          <p:pic>
            <p:nvPicPr>
              <p:cNvPr id="41" name="Picture 40"/>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1031" name="Picture 7" descr="http://yuaner.tw/slide-make-a-website/images/drupal_logo.png"/>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123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4090" y="6034046"/>
            <a:ext cx="2272255" cy="61620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47607" y="1829975"/>
            <a:ext cx="989036" cy="13040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43251" y="5238042"/>
            <a:ext cx="1772814" cy="60984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390588" y="4083818"/>
            <a:ext cx="2094609" cy="742634"/>
          </a:xfrm>
          <a:prstGeom prst="rect">
            <a:avLst/>
          </a:prstGeom>
        </p:spPr>
      </p:pic>
      <p:pic>
        <p:nvPicPr>
          <p:cNvPr id="21" name="Picture 20"/>
          <p:cNvPicPr>
            <a:picLocks noChangeAspect="1"/>
          </p:cNvPicPr>
          <p:nvPr/>
        </p:nvPicPr>
        <p:blipFill rotWithShape="1">
          <a:blip r:embed="rId7" cstate="hqprint">
            <a:extLst>
              <a:ext uri="{28A0092B-C50C-407E-A947-70E740481C1C}">
                <a14:useLocalDpi xmlns:a14="http://schemas.microsoft.com/office/drawing/2010/main"/>
              </a:ext>
            </a:extLst>
          </a:blip>
          <a:srcRect r="-102"/>
          <a:stretch/>
        </p:blipFill>
        <p:spPr>
          <a:xfrm>
            <a:off x="10076509" y="5741347"/>
            <a:ext cx="2266654" cy="65939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548084" y="6146441"/>
            <a:ext cx="1862477" cy="480323"/>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078290" y="3228409"/>
            <a:ext cx="828240" cy="828240"/>
          </a:xfrm>
          <a:prstGeom prst="rect">
            <a:avLst/>
          </a:prstGeom>
        </p:spPr>
      </p:pic>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8757602" y="1726335"/>
            <a:ext cx="3098655" cy="727209"/>
          </a:xfrm>
          <a:prstGeom prst="rect">
            <a:avLst/>
          </a:prstGeom>
        </p:spPr>
      </p:pic>
      <p:sp>
        <p:nvSpPr>
          <p:cNvPr id="24" name="Title 23"/>
          <p:cNvSpPr>
            <a:spLocks noGrp="1"/>
          </p:cNvSpPr>
          <p:nvPr>
            <p:ph type="title"/>
          </p:nvPr>
        </p:nvSpPr>
        <p:spPr/>
        <p:txBody>
          <a:bodyPr/>
          <a:lstStyle/>
          <a:p>
            <a:r>
              <a:rPr lang="en-US" dirty="0"/>
              <a:t>Open Source on Azure Customers</a:t>
            </a:r>
            <a:br>
              <a:rPr lang="en-US" dirty="0"/>
            </a:br>
            <a:endParaRPr lang="en-US" dirty="0"/>
          </a:p>
        </p:txBody>
      </p:sp>
      <p:sp>
        <p:nvSpPr>
          <p:cNvPr id="12" name="Text Placeholder 11"/>
          <p:cNvSpPr>
            <a:spLocks noGrp="1"/>
          </p:cNvSpPr>
          <p:nvPr>
            <p:ph type="body" sz="quarter" idx="10"/>
          </p:nvPr>
        </p:nvSpPr>
        <p:spPr>
          <a:xfrm>
            <a:off x="271558" y="1024837"/>
            <a:ext cx="11653523" cy="561211"/>
          </a:xfrm>
        </p:spPr>
        <p:txBody>
          <a:bodyPr/>
          <a:lstStyle/>
          <a:p>
            <a:r>
              <a:rPr lang="en-US" sz="2745" dirty="0">
                <a:solidFill>
                  <a:schemeClr val="accent1"/>
                </a:solidFill>
              </a:rPr>
              <a:t>More customer stories at customers.microsoft.com!</a:t>
            </a:r>
          </a:p>
        </p:txBody>
      </p:sp>
      <p:pic>
        <p:nvPicPr>
          <p:cNvPr id="33" name="Picture 32"/>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3340175" y="3369475"/>
            <a:ext cx="2553568" cy="657364"/>
          </a:xfrm>
          <a:prstGeom prst="rect">
            <a:avLst/>
          </a:prstGeom>
        </p:spPr>
      </p:pic>
      <p:pic>
        <p:nvPicPr>
          <p:cNvPr id="35" name="Picture 34"/>
          <p:cNvPicPr>
            <a:picLocks noChangeAspect="1"/>
          </p:cNvPicPr>
          <p:nvPr/>
        </p:nvPicPr>
        <p:blipFill>
          <a:blip r:embed="rId12"/>
          <a:stretch>
            <a:fillRect/>
          </a:stretch>
        </p:blipFill>
        <p:spPr>
          <a:xfrm>
            <a:off x="3546972" y="5024039"/>
            <a:ext cx="1204806" cy="877423"/>
          </a:xfrm>
          <a:prstGeom prst="rect">
            <a:avLst/>
          </a:prstGeom>
        </p:spPr>
      </p:pic>
      <p:pic>
        <p:nvPicPr>
          <p:cNvPr id="36" name="Picture 35"/>
          <p:cNvPicPr>
            <a:picLocks noChangeAspect="1"/>
          </p:cNvPicPr>
          <p:nvPr/>
        </p:nvPicPr>
        <p:blipFill>
          <a:blip r:embed="rId13"/>
          <a:stretch>
            <a:fillRect/>
          </a:stretch>
        </p:blipFill>
        <p:spPr>
          <a:xfrm>
            <a:off x="10527765" y="4896206"/>
            <a:ext cx="1237626" cy="653839"/>
          </a:xfrm>
          <a:prstGeom prst="rect">
            <a:avLst/>
          </a:prstGeom>
        </p:spPr>
      </p:pic>
      <p:pic>
        <p:nvPicPr>
          <p:cNvPr id="37" name="Picture 36"/>
          <p:cNvPicPr>
            <a:picLocks noChangeAspect="1"/>
          </p:cNvPicPr>
          <p:nvPr/>
        </p:nvPicPr>
        <p:blipFill>
          <a:blip r:embed="rId14"/>
          <a:stretch>
            <a:fillRect/>
          </a:stretch>
        </p:blipFill>
        <p:spPr>
          <a:xfrm>
            <a:off x="7665541" y="6146442"/>
            <a:ext cx="2070599" cy="443978"/>
          </a:xfrm>
          <a:prstGeom prst="rect">
            <a:avLst/>
          </a:prstGeom>
        </p:spPr>
      </p:pic>
      <p:pic>
        <p:nvPicPr>
          <p:cNvPr id="38" name="Picture 37"/>
          <p:cNvPicPr>
            <a:picLocks noChangeAspect="1"/>
          </p:cNvPicPr>
          <p:nvPr/>
        </p:nvPicPr>
        <p:blipFill>
          <a:blip r:embed="rId15"/>
          <a:stretch>
            <a:fillRect/>
          </a:stretch>
        </p:blipFill>
        <p:spPr>
          <a:xfrm>
            <a:off x="9815786" y="2584023"/>
            <a:ext cx="1949606" cy="487402"/>
          </a:xfrm>
          <a:prstGeom prst="rect">
            <a:avLst/>
          </a:prstGeom>
        </p:spPr>
      </p:pic>
      <p:pic>
        <p:nvPicPr>
          <p:cNvPr id="39" name="Picture 3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467970" y="4313218"/>
            <a:ext cx="1406462" cy="612226"/>
          </a:xfrm>
          <a:prstGeom prst="rect">
            <a:avLst/>
          </a:prstGeom>
        </p:spPr>
      </p:pic>
      <p:pic>
        <p:nvPicPr>
          <p:cNvPr id="40" name="Picture 39"/>
          <p:cNvPicPr>
            <a:picLocks noChangeAspect="1"/>
          </p:cNvPicPr>
          <p:nvPr/>
        </p:nvPicPr>
        <p:blipFill>
          <a:blip r:embed="rId17"/>
          <a:stretch>
            <a:fillRect/>
          </a:stretch>
        </p:blipFill>
        <p:spPr>
          <a:xfrm>
            <a:off x="2683517" y="2549151"/>
            <a:ext cx="1650933" cy="745748"/>
          </a:xfrm>
          <a:prstGeom prst="rect">
            <a:avLst/>
          </a:prstGeom>
        </p:spPr>
      </p:pic>
      <p:pic>
        <p:nvPicPr>
          <p:cNvPr id="42" name="Picture 41"/>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371574" y="1891173"/>
            <a:ext cx="1938893" cy="459535"/>
          </a:xfrm>
          <a:prstGeom prst="rect">
            <a:avLst/>
          </a:prstGeom>
        </p:spPr>
      </p:pic>
      <p:pic>
        <p:nvPicPr>
          <p:cNvPr id="29" name="Picture 28"/>
          <p:cNvPicPr>
            <a:picLocks noChangeAspect="1"/>
          </p:cNvPicPr>
          <p:nvPr/>
        </p:nvPicPr>
        <p:blipFill>
          <a:blip r:embed="rId19"/>
          <a:stretch>
            <a:fillRect/>
          </a:stretch>
        </p:blipFill>
        <p:spPr>
          <a:xfrm>
            <a:off x="371574" y="6065016"/>
            <a:ext cx="2478760" cy="593277"/>
          </a:xfrm>
          <a:prstGeom prst="rect">
            <a:avLst/>
          </a:prstGeom>
        </p:spPr>
      </p:pic>
      <p:pic>
        <p:nvPicPr>
          <p:cNvPr id="8" name="Picture 7"/>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7216102" y="3285401"/>
            <a:ext cx="1121529" cy="468699"/>
          </a:xfrm>
          <a:prstGeom prst="rect">
            <a:avLst/>
          </a:prstGeom>
        </p:spPr>
      </p:pic>
      <p:pic>
        <p:nvPicPr>
          <p:cNvPr id="43" name="Picture 42"/>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149801" y="1879984"/>
            <a:ext cx="2459339" cy="371252"/>
          </a:xfrm>
          <a:prstGeom prst="rect">
            <a:avLst/>
          </a:prstGeom>
        </p:spPr>
      </p:pic>
      <p:pic>
        <p:nvPicPr>
          <p:cNvPr id="44" name="Picture 4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7311564" y="4965734"/>
            <a:ext cx="1995619" cy="940185"/>
          </a:xfrm>
          <a:prstGeom prst="rect">
            <a:avLst/>
          </a:prstGeom>
        </p:spPr>
      </p:pic>
      <p:pic>
        <p:nvPicPr>
          <p:cNvPr id="49" name="Picture 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07631" y="3746206"/>
            <a:ext cx="2594310" cy="1169728"/>
          </a:xfrm>
          <a:prstGeom prst="rect">
            <a:avLst/>
          </a:prstGeom>
        </p:spPr>
      </p:pic>
      <p:pic>
        <p:nvPicPr>
          <p:cNvPr id="6" name="Picture 5"/>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41397" y="3504553"/>
            <a:ext cx="816965" cy="428516"/>
          </a:xfrm>
          <a:prstGeom prst="rect">
            <a:avLst/>
          </a:prstGeom>
        </p:spPr>
      </p:pic>
      <p:pic>
        <p:nvPicPr>
          <p:cNvPr id="9" name="Picture 8"/>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607973" y="1746617"/>
            <a:ext cx="1777993" cy="762501"/>
          </a:xfrm>
          <a:prstGeom prst="rect">
            <a:avLst/>
          </a:prstGeom>
        </p:spPr>
      </p:pic>
      <p:pic>
        <p:nvPicPr>
          <p:cNvPr id="13" name="Picture 1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371245" y="2521394"/>
            <a:ext cx="1192110" cy="527405"/>
          </a:xfrm>
          <a:prstGeom prst="rect">
            <a:avLst/>
          </a:prstGeom>
        </p:spPr>
      </p:pic>
      <p:pic>
        <p:nvPicPr>
          <p:cNvPr id="15" name="Picture 14"/>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590175" y="4008134"/>
            <a:ext cx="1574306" cy="779466"/>
          </a:xfrm>
          <a:prstGeom prst="rect">
            <a:avLst/>
          </a:prstGeom>
        </p:spPr>
      </p:pic>
      <p:pic>
        <p:nvPicPr>
          <p:cNvPr id="16" name="Picture 15"/>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8672318" y="3334050"/>
            <a:ext cx="1963654" cy="431263"/>
          </a:xfrm>
          <a:prstGeom prst="rect">
            <a:avLst/>
          </a:prstGeom>
        </p:spPr>
      </p:pic>
      <p:pic>
        <p:nvPicPr>
          <p:cNvPr id="18" name="Picture 17"/>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8718276" y="3204996"/>
            <a:ext cx="237244" cy="103370"/>
          </a:xfrm>
          <a:prstGeom prst="rect">
            <a:avLst/>
          </a:prstGeom>
        </p:spPr>
      </p:pic>
      <p:pic>
        <p:nvPicPr>
          <p:cNvPr id="20" name="Picture 19"/>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6223910" y="2420323"/>
            <a:ext cx="2051613" cy="615970"/>
          </a:xfrm>
          <a:prstGeom prst="rect">
            <a:avLst/>
          </a:prstGeom>
        </p:spPr>
      </p:pic>
      <p:pic>
        <p:nvPicPr>
          <p:cNvPr id="22" name="Picture 21"/>
          <p:cNvPicPr>
            <a:picLocks noChangeAspect="1"/>
          </p:cNvPicPr>
          <p:nvPr/>
        </p:nvPicPr>
        <p:blipFill rotWithShape="1">
          <a:blip r:embed="rId31" cstate="hqprint">
            <a:extLst>
              <a:ext uri="{28A0092B-C50C-407E-A947-70E740481C1C}">
                <a14:useLocalDpi xmlns:a14="http://schemas.microsoft.com/office/drawing/2010/main"/>
              </a:ext>
            </a:extLst>
          </a:blip>
          <a:srcRect l="-114"/>
          <a:stretch/>
        </p:blipFill>
        <p:spPr>
          <a:xfrm>
            <a:off x="421710" y="2551358"/>
            <a:ext cx="1896178" cy="764795"/>
          </a:xfrm>
          <a:prstGeom prst="rect">
            <a:avLst/>
          </a:prstGeom>
        </p:spPr>
      </p:pic>
      <p:pic>
        <p:nvPicPr>
          <p:cNvPr id="31" name="Picture 30"/>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0855549" y="3338778"/>
            <a:ext cx="877624" cy="877624"/>
          </a:xfrm>
          <a:prstGeom prst="rect">
            <a:avLst/>
          </a:prstGeom>
        </p:spPr>
      </p:pic>
      <p:pic>
        <p:nvPicPr>
          <p:cNvPr id="32" name="Picture 31"/>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7177920" y="4037299"/>
            <a:ext cx="1992764" cy="719610"/>
          </a:xfrm>
          <a:prstGeom prst="rect">
            <a:avLst/>
          </a:prstGeom>
        </p:spPr>
      </p:pic>
      <p:grpSp>
        <p:nvGrpSpPr>
          <p:cNvPr id="34" name="Group 33"/>
          <p:cNvGrpSpPr/>
          <p:nvPr/>
        </p:nvGrpSpPr>
        <p:grpSpPr>
          <a:xfrm>
            <a:off x="529620" y="5269877"/>
            <a:ext cx="2464468" cy="582511"/>
            <a:chOff x="9439598" y="331850"/>
            <a:chExt cx="2514600" cy="594360"/>
          </a:xfrm>
        </p:grpSpPr>
        <p:sp>
          <p:nvSpPr>
            <p:cNvPr id="41" name="Rectangle 40"/>
            <p:cNvSpPr/>
            <p:nvPr/>
          </p:nvSpPr>
          <p:spPr bwMode="auto">
            <a:xfrm>
              <a:off x="9439598" y="331850"/>
              <a:ext cx="2514600" cy="59436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44"/>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9486894" y="419350"/>
              <a:ext cx="2305050" cy="428625"/>
            </a:xfrm>
            <a:prstGeom prst="rect">
              <a:avLst/>
            </a:prstGeom>
          </p:spPr>
        </p:pic>
      </p:grpSp>
    </p:spTree>
    <p:extLst>
      <p:ext uri="{BB962C8B-B14F-4D97-AF65-F5344CB8AC3E}">
        <p14:creationId xmlns:p14="http://schemas.microsoft.com/office/powerpoint/2010/main" val="1840864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DevOps</a:t>
                </a:r>
              </a:p>
            </p:txBody>
          </p:sp>
        </p:grpSp>
      </p:grpSp>
    </p:spTree>
    <p:extLst>
      <p:ext uri="{BB962C8B-B14F-4D97-AF65-F5344CB8AC3E}">
        <p14:creationId xmlns:p14="http://schemas.microsoft.com/office/powerpoint/2010/main" val="1640474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314" y="2878309"/>
            <a:ext cx="2970445"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65</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4" name="Rectangle 3"/>
          <p:cNvSpPr/>
          <p:nvPr/>
        </p:nvSpPr>
        <p:spPr>
          <a:xfrm>
            <a:off x="3263991" y="2878309"/>
            <a:ext cx="2923411"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5,910</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Gallery Extensions</a:t>
            </a:r>
          </a:p>
        </p:txBody>
      </p:sp>
      <p:sp>
        <p:nvSpPr>
          <p:cNvPr id="5" name="Rectangle 4"/>
          <p:cNvSpPr/>
          <p:nvPr/>
        </p:nvSpPr>
        <p:spPr>
          <a:xfrm>
            <a:off x="6432766" y="2878309"/>
            <a:ext cx="2950308"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90</a:t>
            </a: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 name="Rectangle 5"/>
          <p:cNvSpPr/>
          <p:nvPr/>
        </p:nvSpPr>
        <p:spPr>
          <a:xfrm>
            <a:off x="9605595" y="2878309"/>
            <a:ext cx="2327847"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48</a:t>
            </a: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62505" y="5536580"/>
            <a:ext cx="2093429" cy="44814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6240" y="2106653"/>
            <a:ext cx="1882225" cy="48561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85313" y="461793"/>
            <a:ext cx="1596098" cy="45010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95375" y="5835034"/>
            <a:ext cx="1583958" cy="64625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5641" y="1597830"/>
            <a:ext cx="1821142" cy="353305"/>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44395" y="4231399"/>
            <a:ext cx="1882225" cy="47055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81166" y="4948065"/>
            <a:ext cx="2151115" cy="44312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039324" y="4952723"/>
            <a:ext cx="1792596" cy="43380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435053" y="1802170"/>
            <a:ext cx="1375643" cy="319149"/>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56423" y="846152"/>
            <a:ext cx="1882225" cy="536668"/>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352230" y="173795"/>
            <a:ext cx="2277773" cy="553813"/>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741061" y="5679313"/>
            <a:ext cx="2147380" cy="933644"/>
          </a:xfrm>
          <a:prstGeom prst="rect">
            <a:avLst/>
          </a:prstGeom>
        </p:spPr>
      </p:pic>
      <p:pic>
        <p:nvPicPr>
          <p:cNvPr id="19" name="Picture 18"/>
          <p:cNvPicPr>
            <a:picLocks noChangeAspect="1"/>
          </p:cNvPicPr>
          <p:nvPr/>
        </p:nvPicPr>
        <p:blipFill>
          <a:blip r:embed="rId15"/>
          <a:stretch>
            <a:fillRect/>
          </a:stretch>
        </p:blipFill>
        <p:spPr>
          <a:xfrm>
            <a:off x="9991056" y="1011014"/>
            <a:ext cx="1792596" cy="622535"/>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054207" y="6257929"/>
            <a:ext cx="1662639" cy="313705"/>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199582" y="5273572"/>
            <a:ext cx="2151115" cy="419730"/>
          </a:xfrm>
          <a:prstGeom prst="rect">
            <a:avLst/>
          </a:prstGeom>
        </p:spPr>
      </p:pic>
      <p:pic>
        <p:nvPicPr>
          <p:cNvPr id="22" name="Picture 21"/>
          <p:cNvPicPr>
            <a:picLocks noChangeAspect="1"/>
          </p:cNvPicPr>
          <p:nvPr/>
        </p:nvPicPr>
        <p:blipFill>
          <a:blip r:embed="rId18"/>
          <a:stretch>
            <a:fillRect/>
          </a:stretch>
        </p:blipFill>
        <p:spPr>
          <a:xfrm>
            <a:off x="10474871" y="3215484"/>
            <a:ext cx="1523706" cy="46703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003597" y="1985357"/>
            <a:ext cx="1971855" cy="45641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76759" y="3081656"/>
            <a:ext cx="896297" cy="358519"/>
          </a:xfrm>
          <a:prstGeom prst="rect">
            <a:avLst/>
          </a:prstGeom>
        </p:spPr>
      </p:pic>
      <p:pic>
        <p:nvPicPr>
          <p:cNvPr id="25" name="Picture 24"/>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56830" y="367891"/>
            <a:ext cx="1165187" cy="314599"/>
          </a:xfrm>
          <a:prstGeom prst="rect">
            <a:avLst/>
          </a:prstGeom>
        </p:spPr>
      </p:pic>
      <p:pic>
        <p:nvPicPr>
          <p:cNvPr id="26" name="Picture 25"/>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971384" y="194973"/>
            <a:ext cx="1254817" cy="627408"/>
          </a:xfrm>
          <a:prstGeom prst="rect">
            <a:avLst/>
          </a:prstGeom>
        </p:spPr>
      </p:pic>
      <p:pic>
        <p:nvPicPr>
          <p:cNvPr id="27" name="Picture 26"/>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389098" y="4259428"/>
            <a:ext cx="1254817" cy="648865"/>
          </a:xfrm>
          <a:prstGeom prst="rect">
            <a:avLst/>
          </a:prstGeom>
        </p:spPr>
      </p:pic>
      <p:pic>
        <p:nvPicPr>
          <p:cNvPr id="28" name="Picture 27"/>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1918993" y="278708"/>
            <a:ext cx="1369344" cy="492964"/>
          </a:xfrm>
          <a:prstGeom prst="rect">
            <a:avLst/>
          </a:prstGeom>
        </p:spPr>
      </p:pic>
      <p:pic>
        <p:nvPicPr>
          <p:cNvPr id="29" name="Picture 28"/>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6424835" y="5929605"/>
            <a:ext cx="1523706" cy="457111"/>
          </a:xfrm>
          <a:prstGeom prst="rect">
            <a:avLst/>
          </a:prstGeom>
        </p:spPr>
      </p:pic>
      <p:pic>
        <p:nvPicPr>
          <p:cNvPr id="30" name="Picture 29"/>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7606019" y="4907017"/>
            <a:ext cx="2061485" cy="322108"/>
          </a:xfrm>
          <a:prstGeom prst="rect">
            <a:avLst/>
          </a:prstGeom>
        </p:spPr>
      </p:pic>
      <p:grpSp>
        <p:nvGrpSpPr>
          <p:cNvPr id="31" name="Group 30"/>
          <p:cNvGrpSpPr/>
          <p:nvPr/>
        </p:nvGrpSpPr>
        <p:grpSpPr>
          <a:xfrm>
            <a:off x="55391" y="3815747"/>
            <a:ext cx="2084663" cy="632009"/>
            <a:chOff x="3410097" y="7695335"/>
            <a:chExt cx="2126767" cy="644774"/>
          </a:xfrm>
        </p:grpSpPr>
        <p:pic>
          <p:nvPicPr>
            <p:cNvPr id="32" name="Picture 31"/>
            <p:cNvPicPr>
              <a:picLocks noChangeAspect="1"/>
            </p:cNvPicPr>
            <p:nvPr/>
          </p:nvPicPr>
          <p:blipFill rotWithShape="1">
            <a:blip r:embed="rId27" cstate="hqprint">
              <a:extLst>
                <a:ext uri="{28A0092B-C50C-407E-A947-70E740481C1C}">
                  <a14:useLocalDpi xmlns:a14="http://schemas.microsoft.com/office/drawing/2010/main"/>
                </a:ext>
              </a:extLst>
            </a:blip>
            <a:srcRect/>
            <a:stretch/>
          </p:blipFill>
          <p:spPr>
            <a:xfrm>
              <a:off x="3410097" y="7695335"/>
              <a:ext cx="640080" cy="644774"/>
            </a:xfrm>
            <a:prstGeom prst="rect">
              <a:avLst/>
            </a:prstGeom>
          </p:spPr>
        </p:pic>
        <p:pic>
          <p:nvPicPr>
            <p:cNvPr id="33" name="Picture 32"/>
            <p:cNvPicPr>
              <a:picLocks noChangeAspect="1"/>
            </p:cNvPicPr>
            <p:nvPr/>
          </p:nvPicPr>
          <p:blipFill rotWithShape="1">
            <a:blip r:embed="rId28" cstate="hqprint">
              <a:extLst>
                <a:ext uri="{28A0092B-C50C-407E-A947-70E740481C1C}">
                  <a14:useLocalDpi xmlns:a14="http://schemas.microsoft.com/office/drawing/2010/main"/>
                </a:ext>
              </a:extLst>
            </a:blip>
            <a:srcRect/>
            <a:stretch/>
          </p:blipFill>
          <p:spPr>
            <a:xfrm>
              <a:off x="3890944" y="7844589"/>
              <a:ext cx="1645920" cy="431352"/>
            </a:xfrm>
            <a:prstGeom prst="rect">
              <a:avLst/>
            </a:prstGeom>
          </p:spPr>
        </p:pic>
      </p:grpSp>
      <p:pic>
        <p:nvPicPr>
          <p:cNvPr id="34" name="Picture 33"/>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8249565" y="4127082"/>
            <a:ext cx="1523706" cy="287981"/>
          </a:xfrm>
          <a:prstGeom prst="rect">
            <a:avLst/>
          </a:prstGeom>
        </p:spPr>
      </p:pic>
      <p:pic>
        <p:nvPicPr>
          <p:cNvPr id="35" name="Picture 34"/>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88440" y="1697426"/>
            <a:ext cx="1272923" cy="541195"/>
          </a:xfrm>
          <a:prstGeom prst="rect">
            <a:avLst/>
          </a:prstGeom>
        </p:spPr>
      </p:pic>
      <p:pic>
        <p:nvPicPr>
          <p:cNvPr id="36" name="Picture 35"/>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416516" y="872606"/>
            <a:ext cx="2201619" cy="707821"/>
          </a:xfrm>
          <a:prstGeom prst="rect">
            <a:avLst/>
          </a:prstGeom>
        </p:spPr>
      </p:pic>
      <p:pic>
        <p:nvPicPr>
          <p:cNvPr id="37" name="Picture 36"/>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2936043" y="1123914"/>
            <a:ext cx="1610034" cy="501030"/>
          </a:xfrm>
          <a:prstGeom prst="rect">
            <a:avLst/>
          </a:prstGeom>
        </p:spPr>
      </p:pic>
      <p:pic>
        <p:nvPicPr>
          <p:cNvPr id="38" name="Picture 37"/>
          <p:cNvPicPr>
            <a:picLocks noChangeAspect="1"/>
          </p:cNvPicPr>
          <p:nvPr/>
        </p:nvPicPr>
        <p:blipFill rotWithShape="1">
          <a:blip r:embed="rId33" cstate="hqprint">
            <a:extLst>
              <a:ext uri="{28A0092B-C50C-407E-A947-70E740481C1C}">
                <a14:useLocalDpi xmlns:a14="http://schemas.microsoft.com/office/drawing/2010/main"/>
              </a:ext>
            </a:extLst>
          </a:blip>
          <a:srcRect t="15361"/>
          <a:stretch/>
        </p:blipFill>
        <p:spPr>
          <a:xfrm>
            <a:off x="9367839" y="193912"/>
            <a:ext cx="2415814" cy="531033"/>
          </a:xfrm>
          <a:prstGeom prst="rect">
            <a:avLst/>
          </a:prstGeom>
        </p:spPr>
      </p:pic>
      <p:pic>
        <p:nvPicPr>
          <p:cNvPr id="39" name="Picture 38"/>
          <p:cNvPicPr>
            <a:picLocks noChangeAspect="1"/>
          </p:cNvPicPr>
          <p:nvPr/>
        </p:nvPicPr>
        <p:blipFill>
          <a:blip r:embed="rId34"/>
          <a:stretch>
            <a:fillRect/>
          </a:stretch>
        </p:blipFill>
        <p:spPr>
          <a:xfrm>
            <a:off x="8563269" y="922861"/>
            <a:ext cx="896297" cy="650883"/>
          </a:xfrm>
          <a:prstGeom prst="rect">
            <a:avLst/>
          </a:prstGeom>
        </p:spPr>
      </p:pic>
      <p:pic>
        <p:nvPicPr>
          <p:cNvPr id="40" name="Picture 39"/>
          <p:cNvPicPr>
            <a:picLocks noChangeAspect="1"/>
          </p:cNvPicPr>
          <p:nvPr/>
        </p:nvPicPr>
        <p:blipFill>
          <a:blip r:embed="rId35"/>
          <a:stretch>
            <a:fillRect/>
          </a:stretch>
        </p:blipFill>
        <p:spPr>
          <a:xfrm>
            <a:off x="9830465" y="4090831"/>
            <a:ext cx="1971855" cy="510697"/>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2517466" y="5564768"/>
            <a:ext cx="964271" cy="1054694"/>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10170745" y="4781309"/>
            <a:ext cx="1702965" cy="898004"/>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7532386" y="1790068"/>
            <a:ext cx="2093787" cy="389445"/>
          </a:xfrm>
          <a:prstGeom prst="rect">
            <a:avLst/>
          </a:prstGeom>
        </p:spPr>
      </p:pic>
      <p:pic>
        <p:nvPicPr>
          <p:cNvPr id="44" name="Picture 43"/>
          <p:cNvPicPr>
            <a:picLocks noChangeAspect="1"/>
          </p:cNvPicPr>
          <p:nvPr/>
        </p:nvPicPr>
        <p:blipFill rotWithShape="1">
          <a:blip r:embed="rId39" cstate="hqprint">
            <a:extLst>
              <a:ext uri="{28A0092B-C50C-407E-A947-70E740481C1C}">
                <a14:useLocalDpi xmlns:a14="http://schemas.microsoft.com/office/drawing/2010/main"/>
              </a:ext>
            </a:extLst>
          </a:blip>
          <a:srcRect/>
          <a:stretch/>
        </p:blipFill>
        <p:spPr>
          <a:xfrm>
            <a:off x="3845992" y="1928150"/>
            <a:ext cx="1971855" cy="317785"/>
          </a:xfrm>
          <a:prstGeom prst="rect">
            <a:avLst/>
          </a:prstGeom>
        </p:spPr>
      </p:pic>
      <p:pic>
        <p:nvPicPr>
          <p:cNvPr id="45" name="Picture 44"/>
          <p:cNvPicPr>
            <a:picLocks noChangeAspect="1"/>
          </p:cNvPicPr>
          <p:nvPr/>
        </p:nvPicPr>
        <p:blipFill>
          <a:blip r:embed="rId40"/>
          <a:stretch>
            <a:fillRect/>
          </a:stretch>
        </p:blipFill>
        <p:spPr>
          <a:xfrm>
            <a:off x="332030" y="5735561"/>
            <a:ext cx="1272049" cy="632075"/>
          </a:xfrm>
          <a:prstGeom prst="rect">
            <a:avLst/>
          </a:prstGeom>
        </p:spPr>
      </p:pic>
      <p:pic>
        <p:nvPicPr>
          <p:cNvPr id="46" name="Picture 45"/>
          <p:cNvPicPr>
            <a:picLocks noChangeAspect="1"/>
          </p:cNvPicPr>
          <p:nvPr/>
        </p:nvPicPr>
        <p:blipFill>
          <a:blip r:embed="rId41">
            <a:extLst>
              <a:ext uri="{28A0092B-C50C-407E-A947-70E740481C1C}">
                <a14:useLocalDpi xmlns:a14="http://schemas.microsoft.com/office/drawing/2010/main"/>
              </a:ext>
            </a:extLst>
          </a:blip>
          <a:stretch>
            <a:fillRect/>
          </a:stretch>
        </p:blipFill>
        <p:spPr>
          <a:xfrm>
            <a:off x="3936268" y="4401439"/>
            <a:ext cx="1783259" cy="317439"/>
          </a:xfrm>
          <a:prstGeom prst="rect">
            <a:avLst/>
          </a:prstGeom>
        </p:spPr>
      </p:pic>
      <p:grpSp>
        <p:nvGrpSpPr>
          <p:cNvPr id="55" name="Group 54"/>
          <p:cNvGrpSpPr/>
          <p:nvPr/>
        </p:nvGrpSpPr>
        <p:grpSpPr>
          <a:xfrm>
            <a:off x="1974824" y="2533938"/>
            <a:ext cx="8269681" cy="1432766"/>
            <a:chOff x="2139493" y="2533811"/>
            <a:chExt cx="8270854" cy="1432969"/>
          </a:xfrm>
        </p:grpSpPr>
        <p:sp>
          <p:nvSpPr>
            <p:cNvPr id="48" name="Rectangle 47"/>
            <p:cNvSpPr/>
            <p:nvPr/>
          </p:nvSpPr>
          <p:spPr>
            <a:xfrm>
              <a:off x="2139493" y="2533811"/>
              <a:ext cx="8270854" cy="1428309"/>
            </a:xfrm>
            <a:prstGeom prst="rect">
              <a:avLst/>
            </a:prstGeom>
            <a:solidFill>
              <a:srgbClr val="5C2D9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atin typeface="Segoe UI Light" panose="020B0502040204020203" pitchFamily="34" charset="0"/>
                  <a:cs typeface="Segoe UI Light" panose="020B0502040204020203" pitchFamily="34" charset="0"/>
                </a:rPr>
                <a:t>Open + Flexible Tool Chain</a:t>
              </a:r>
            </a:p>
          </p:txBody>
        </p:sp>
        <p:sp>
          <p:nvSpPr>
            <p:cNvPr id="50" name="Rectangle 49"/>
            <p:cNvSpPr/>
            <p:nvPr/>
          </p:nvSpPr>
          <p:spPr>
            <a:xfrm>
              <a:off x="2144009" y="2882889"/>
              <a:ext cx="1844095" cy="1083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2400" b="1" dirty="0">
                  <a:latin typeface="Segoe UI" panose="020B0502040204020203" pitchFamily="34" charset="0"/>
                  <a:cs typeface="Segoe UI" panose="020B0502040204020203" pitchFamily="34" charset="0"/>
                </a:rPr>
                <a:t>1,177</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Code Extensions</a:t>
              </a:r>
            </a:p>
          </p:txBody>
        </p:sp>
        <p:sp>
          <p:nvSpPr>
            <p:cNvPr id="51" name="Rectangle 50"/>
            <p:cNvSpPr/>
            <p:nvPr/>
          </p:nvSpPr>
          <p:spPr>
            <a:xfrm>
              <a:off x="4283879" y="2885850"/>
              <a:ext cx="1844095" cy="1077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6,538</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Gallery Extensions</a:t>
              </a:r>
            </a:p>
          </p:txBody>
        </p:sp>
        <p:sp>
          <p:nvSpPr>
            <p:cNvPr id="52" name="Rectangle 51"/>
            <p:cNvSpPr/>
            <p:nvPr/>
          </p:nvSpPr>
          <p:spPr>
            <a:xfrm>
              <a:off x="6423749" y="2888811"/>
              <a:ext cx="1844095" cy="107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90</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Sim-Ship Partners</a:t>
              </a:r>
            </a:p>
          </p:txBody>
        </p:sp>
        <p:sp>
          <p:nvSpPr>
            <p:cNvPr id="53" name="Rectangle 52"/>
            <p:cNvSpPr/>
            <p:nvPr/>
          </p:nvSpPr>
          <p:spPr>
            <a:xfrm>
              <a:off x="8563618" y="2887113"/>
              <a:ext cx="1844095" cy="107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171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VS Team Services Extensions</a:t>
              </a:r>
            </a:p>
          </p:txBody>
        </p:sp>
      </p:grpSp>
    </p:spTree>
    <p:extLst>
      <p:ext uri="{BB962C8B-B14F-4D97-AF65-F5344CB8AC3E}">
        <p14:creationId xmlns:p14="http://schemas.microsoft.com/office/powerpoint/2010/main" val="245288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086064" y="1636146"/>
            <a:ext cx="3854627" cy="4930307"/>
            <a:chOff x="8248206" y="1668457"/>
            <a:chExt cx="3931920" cy="5029170"/>
          </a:xfrm>
        </p:grpSpPr>
        <p:sp>
          <p:nvSpPr>
            <p:cNvPr id="10" name="Rectangle 9"/>
            <p:cNvSpPr/>
            <p:nvPr/>
          </p:nvSpPr>
          <p:spPr bwMode="auto">
            <a:xfrm>
              <a:off x="8248206"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b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Marketplace</a:t>
              </a:r>
            </a:p>
          </p:txBody>
        </p:sp>
        <p:grpSp>
          <p:nvGrpSpPr>
            <p:cNvPr id="34" name="Group 33"/>
            <p:cNvGrpSpPr/>
            <p:nvPr/>
          </p:nvGrpSpPr>
          <p:grpSpPr>
            <a:xfrm>
              <a:off x="8690413" y="3446121"/>
              <a:ext cx="3047507" cy="2030554"/>
              <a:chOff x="4426824" y="1869032"/>
              <a:chExt cx="3324602" cy="2215183"/>
            </a:xfrm>
          </p:grpSpPr>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604301" y="2063712"/>
                <a:ext cx="2973004" cy="1710856"/>
              </a:xfrm>
              <a:prstGeom prst="rect">
                <a:avLst/>
              </a:prstGeom>
            </p:spPr>
          </p:pic>
          <p:sp>
            <p:nvSpPr>
              <p:cNvPr id="24" name="Oval 12"/>
              <p:cNvSpPr>
                <a:spLocks noChangeArrowheads="1"/>
              </p:cNvSpPr>
              <p:nvPr/>
            </p:nvSpPr>
            <p:spPr bwMode="auto">
              <a:xfrm flipH="1">
                <a:off x="6059897" y="1975607"/>
                <a:ext cx="60890" cy="6089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dirty="0">
                  <a:gradFill>
                    <a:gsLst>
                      <a:gs pos="83772">
                        <a:schemeClr val="tx1"/>
                      </a:gs>
                      <a:gs pos="42857">
                        <a:schemeClr val="tx1"/>
                      </a:gs>
                    </a:gsLst>
                    <a:lin ang="5400000" scaled="0"/>
                  </a:gradFill>
                  <a:latin typeface="+mj-lt"/>
                </a:endParaRPr>
              </a:p>
            </p:txBody>
          </p:sp>
          <p:sp>
            <p:nvSpPr>
              <p:cNvPr id="32" name="Freeform 31"/>
              <p:cNvSpPr>
                <a:spLocks/>
              </p:cNvSpPr>
              <p:nvPr/>
            </p:nvSpPr>
            <p:spPr bwMode="auto">
              <a:xfrm flipH="1">
                <a:off x="4426824" y="1869032"/>
                <a:ext cx="3324602" cy="2215183"/>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grpSp>
        <p:nvGrpSpPr>
          <p:cNvPr id="5" name="Group 4"/>
          <p:cNvGrpSpPr/>
          <p:nvPr/>
        </p:nvGrpSpPr>
        <p:grpSpPr>
          <a:xfrm>
            <a:off x="4177652" y="1636146"/>
            <a:ext cx="3854627" cy="4930307"/>
            <a:chOff x="4261422" y="1668457"/>
            <a:chExt cx="3931920" cy="5029170"/>
          </a:xfrm>
        </p:grpSpPr>
        <p:sp>
          <p:nvSpPr>
            <p:cNvPr id="11" name="Rectangle 10"/>
            <p:cNvSpPr/>
            <p:nvPr/>
          </p:nvSpPr>
          <p:spPr bwMode="auto">
            <a:xfrm>
              <a:off x="4261422"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p>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Internet of Things</a:t>
              </a:r>
            </a:p>
          </p:txBody>
        </p:sp>
        <p:grpSp>
          <p:nvGrpSpPr>
            <p:cNvPr id="8" name="Group 7"/>
            <p:cNvGrpSpPr>
              <a:grpSpLocks noChangeAspect="1"/>
            </p:cNvGrpSpPr>
            <p:nvPr/>
          </p:nvGrpSpPr>
          <p:grpSpPr>
            <a:xfrm>
              <a:off x="4703629" y="3446121"/>
              <a:ext cx="3047507" cy="2030554"/>
              <a:chOff x="4249249" y="2654326"/>
              <a:chExt cx="3698678" cy="2464429"/>
            </a:xfrm>
          </p:grpSpPr>
          <p:pic>
            <p:nvPicPr>
              <p:cNvPr id="3" name="Picture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46489" y="2868985"/>
                <a:ext cx="3329860" cy="1871093"/>
              </a:xfrm>
              <a:prstGeom prst="rect">
                <a:avLst/>
              </a:prstGeom>
            </p:spPr>
          </p:pic>
          <p:sp>
            <p:nvSpPr>
              <p:cNvPr id="39" name="Freeform 38"/>
              <p:cNvSpPr>
                <a:spLocks/>
              </p:cNvSpPr>
              <p:nvPr/>
            </p:nvSpPr>
            <p:spPr bwMode="auto">
              <a:xfrm flipH="1">
                <a:off x="4249249" y="2654326"/>
                <a:ext cx="3698678" cy="2464429"/>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sp>
        <p:nvSpPr>
          <p:cNvPr id="2" name="Title 1"/>
          <p:cNvSpPr>
            <a:spLocks noGrp="1"/>
          </p:cNvSpPr>
          <p:nvPr>
            <p:ph type="title"/>
          </p:nvPr>
        </p:nvSpPr>
        <p:spPr/>
        <p:txBody>
          <a:bodyPr/>
          <a:lstStyle/>
          <a:p>
            <a:r>
              <a:rPr lang="en-US" dirty="0"/>
              <a:t>Build apps faster and easier</a:t>
            </a:r>
          </a:p>
        </p:txBody>
      </p:sp>
      <p:grpSp>
        <p:nvGrpSpPr>
          <p:cNvPr id="14" name="Group 13"/>
          <p:cNvGrpSpPr/>
          <p:nvPr/>
        </p:nvGrpSpPr>
        <p:grpSpPr>
          <a:xfrm>
            <a:off x="-113336" y="4683981"/>
            <a:ext cx="5009234" cy="1882472"/>
            <a:chOff x="-115609" y="4777408"/>
            <a:chExt cx="5109680" cy="1920219"/>
          </a:xfrm>
        </p:grpSpPr>
        <p:sp>
          <p:nvSpPr>
            <p:cNvPr id="140" name="Rectangle 139"/>
            <p:cNvSpPr/>
            <p:nvPr/>
          </p:nvSpPr>
          <p:spPr bwMode="auto">
            <a:xfrm>
              <a:off x="274636" y="4777408"/>
              <a:ext cx="3931920" cy="1920219"/>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IaaS</a:t>
              </a:r>
            </a:p>
          </p:txBody>
        </p:sp>
        <p:sp>
          <p:nvSpPr>
            <p:cNvPr id="116" name="TextBox 115"/>
            <p:cNvSpPr txBox="1"/>
            <p:nvPr/>
          </p:nvSpPr>
          <p:spPr>
            <a:xfrm>
              <a:off x="721531" y="5863708"/>
              <a:ext cx="2377478" cy="738664"/>
            </a:xfrm>
            <a:prstGeom prst="rect">
              <a:avLst/>
            </a:prstGeom>
            <a:noFill/>
          </p:spPr>
          <p:txBody>
            <a:bodyPr wrap="square" lIns="627497" tIns="143428" rIns="179285" bIns="143428" rtlCol="0">
              <a:spAutoFit/>
            </a:bodyPr>
            <a:lstStyle/>
            <a:p>
              <a:pPr algn="ct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128" name="Freeform 30"/>
            <p:cNvSpPr>
              <a:spLocks noChangeAspect="1" noEditPoints="1"/>
            </p:cNvSpPr>
            <p:nvPr/>
          </p:nvSpPr>
          <p:spPr bwMode="auto">
            <a:xfrm>
              <a:off x="1959336" y="5610535"/>
              <a:ext cx="376411" cy="21176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29" name="Freeform 21"/>
            <p:cNvSpPr>
              <a:spLocks noChangeAspect="1" noEditPoints="1"/>
            </p:cNvSpPr>
            <p:nvPr/>
          </p:nvSpPr>
          <p:spPr bwMode="auto">
            <a:xfrm>
              <a:off x="778484" y="5645815"/>
              <a:ext cx="223280" cy="192269"/>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30" name="Freeform 21"/>
            <p:cNvSpPr>
              <a:spLocks noChangeAspect="1" noEditPoints="1"/>
            </p:cNvSpPr>
            <p:nvPr/>
          </p:nvSpPr>
          <p:spPr bwMode="auto">
            <a:xfrm>
              <a:off x="3290594" y="5601233"/>
              <a:ext cx="330626" cy="23037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353" dirty="0">
                <a:ln w="3175">
                  <a:noFill/>
                </a:ln>
                <a:gradFill>
                  <a:gsLst>
                    <a:gs pos="83772">
                      <a:schemeClr val="tx1"/>
                    </a:gs>
                    <a:gs pos="42857">
                      <a:schemeClr val="tx1"/>
                    </a:gs>
                  </a:gsLst>
                  <a:lin ang="5400000" scaled="0"/>
                </a:gradFill>
                <a:cs typeface="Segoe UI" pitchFamily="34" charset="0"/>
              </a:endParaRPr>
            </a:p>
          </p:txBody>
        </p:sp>
        <p:sp>
          <p:nvSpPr>
            <p:cNvPr id="41" name="TextBox 40"/>
            <p:cNvSpPr txBox="1"/>
            <p:nvPr/>
          </p:nvSpPr>
          <p:spPr>
            <a:xfrm>
              <a:off x="-115609" y="5990186"/>
              <a:ext cx="1718364"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sp>
          <p:nvSpPr>
            <p:cNvPr id="117" name="TextBox 116"/>
            <p:cNvSpPr txBox="1"/>
            <p:nvPr/>
          </p:nvSpPr>
          <p:spPr>
            <a:xfrm>
              <a:off x="2273752" y="5990186"/>
              <a:ext cx="2720319"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nvGrpSpPr>
          <p:cNvPr id="12" name="Group 11"/>
          <p:cNvGrpSpPr/>
          <p:nvPr/>
        </p:nvGrpSpPr>
        <p:grpSpPr>
          <a:xfrm>
            <a:off x="269238" y="1636145"/>
            <a:ext cx="4452154" cy="3007246"/>
            <a:chOff x="274636" y="1668456"/>
            <a:chExt cx="4541429" cy="3067548"/>
          </a:xfrm>
        </p:grpSpPr>
        <p:sp>
          <p:nvSpPr>
            <p:cNvPr id="9" name="Rectangle 8"/>
            <p:cNvSpPr/>
            <p:nvPr/>
          </p:nvSpPr>
          <p:spPr bwMode="auto">
            <a:xfrm>
              <a:off x="274638" y="1668456"/>
              <a:ext cx="3931920" cy="3067548"/>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PaaS</a:t>
              </a:r>
            </a:p>
          </p:txBody>
        </p:sp>
        <p:sp>
          <p:nvSpPr>
            <p:cNvPr id="88" name="TextBox 87"/>
            <p:cNvSpPr txBox="1"/>
            <p:nvPr/>
          </p:nvSpPr>
          <p:spPr>
            <a:xfrm>
              <a:off x="274636" y="2581550"/>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112" name="TextBox 111"/>
            <p:cNvSpPr txBox="1"/>
            <p:nvPr/>
          </p:nvSpPr>
          <p:spPr>
            <a:xfrm>
              <a:off x="2095746" y="3411653"/>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grpSp>
          <p:nvGrpSpPr>
            <p:cNvPr id="72" name="Group 71"/>
            <p:cNvGrpSpPr>
              <a:grpSpLocks noChangeAspect="1"/>
            </p:cNvGrpSpPr>
            <p:nvPr/>
          </p:nvGrpSpPr>
          <p:grpSpPr>
            <a:xfrm>
              <a:off x="2307606" y="2780894"/>
              <a:ext cx="253224" cy="254837"/>
              <a:chOff x="6512990" y="1747047"/>
              <a:chExt cx="1235956" cy="1270956"/>
            </a:xfrm>
            <a:solidFill>
              <a:schemeClr val="tx1"/>
            </a:solidFill>
          </p:grpSpPr>
          <p:sp>
            <p:nvSpPr>
              <p:cNvPr id="73" name="Rectangle 33"/>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4" name="Rectangle 34"/>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5" name="Rectangle 35"/>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6" name="Rectangle 36"/>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7"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grpSp>
        <p:sp>
          <p:nvSpPr>
            <p:cNvPr id="113" name="Freeform 699"/>
            <p:cNvSpPr>
              <a:spLocks noChangeAspect="1" noEditPoints="1"/>
            </p:cNvSpPr>
            <p:nvPr/>
          </p:nvSpPr>
          <p:spPr bwMode="auto">
            <a:xfrm>
              <a:off x="456445" y="2775906"/>
              <a:ext cx="271980" cy="271980"/>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sp>
          <p:nvSpPr>
            <p:cNvPr id="114" name="Freeform 10"/>
            <p:cNvSpPr>
              <a:spLocks noChangeAspect="1"/>
            </p:cNvSpPr>
            <p:nvPr/>
          </p:nvSpPr>
          <p:spPr bwMode="auto">
            <a:xfrm>
              <a:off x="2335745" y="3633751"/>
              <a:ext cx="158161" cy="267460"/>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sp>
          <p:nvSpPr>
            <p:cNvPr id="115" name="Freeform 5"/>
            <p:cNvSpPr>
              <a:spLocks noChangeAspect="1" noEditPoints="1"/>
            </p:cNvSpPr>
            <p:nvPr/>
          </p:nvSpPr>
          <p:spPr bwMode="auto">
            <a:xfrm>
              <a:off x="456445" y="3662236"/>
              <a:ext cx="332176" cy="21049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40" name="TextBox 39"/>
            <p:cNvSpPr txBox="1"/>
            <p:nvPr/>
          </p:nvSpPr>
          <p:spPr>
            <a:xfrm>
              <a:off x="2077002" y="2581550"/>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sp>
          <p:nvSpPr>
            <p:cNvPr id="42" name="TextBox 41"/>
            <p:cNvSpPr txBox="1"/>
            <p:nvPr/>
          </p:nvSpPr>
          <p:spPr>
            <a:xfrm>
              <a:off x="274636" y="3522453"/>
              <a:ext cx="2720319"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spTree>
    <p:extLst>
      <p:ext uri="{BB962C8B-B14F-4D97-AF65-F5344CB8AC3E}">
        <p14:creationId xmlns:p14="http://schemas.microsoft.com/office/powerpoint/2010/main" val="1401731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00" fill="hold"/>
                                        <p:tgtEl>
                                          <p:spTgt spid="12"/>
                                        </p:tgtEl>
                                        <p:attrNameLst>
                                          <p:attrName>ppt_x</p:attrName>
                                        </p:attrNameLst>
                                      </p:cBhvr>
                                      <p:tavLst>
                                        <p:tav tm="0">
                                          <p:val>
                                            <p:strVal val="1+#ppt_w/2"/>
                                          </p:val>
                                        </p:tav>
                                        <p:tav tm="100000">
                                          <p:val>
                                            <p:strVal val="#ppt_x"/>
                                          </p:val>
                                        </p:tav>
                                      </p:tavLst>
                                    </p:anim>
                                    <p:anim calcmode="lin" valueType="num">
                                      <p:cBhvr additive="base">
                                        <p:cTn id="8" dur="8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00" fill="hold"/>
                                        <p:tgtEl>
                                          <p:spTgt spid="14"/>
                                        </p:tgtEl>
                                        <p:attrNameLst>
                                          <p:attrName>ppt_x</p:attrName>
                                        </p:attrNameLst>
                                      </p:cBhvr>
                                      <p:tavLst>
                                        <p:tav tm="0">
                                          <p:val>
                                            <p:strVal val="1+#ppt_w/2"/>
                                          </p:val>
                                        </p:tav>
                                        <p:tav tm="100000">
                                          <p:val>
                                            <p:strVal val="#ppt_x"/>
                                          </p:val>
                                        </p:tav>
                                      </p:tavLst>
                                    </p:anim>
                                    <p:anim calcmode="lin" valueType="num">
                                      <p:cBhvr additive="base">
                                        <p:cTn id="12" dur="8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00" fill="hold"/>
                                        <p:tgtEl>
                                          <p:spTgt spid="5"/>
                                        </p:tgtEl>
                                        <p:attrNameLst>
                                          <p:attrName>ppt_x</p:attrName>
                                        </p:attrNameLst>
                                      </p:cBhvr>
                                      <p:tavLst>
                                        <p:tav tm="0">
                                          <p:val>
                                            <p:strVal val="1+#ppt_w/2"/>
                                          </p:val>
                                        </p:tav>
                                        <p:tav tm="100000">
                                          <p:val>
                                            <p:strVal val="#ppt_x"/>
                                          </p:val>
                                        </p:tav>
                                      </p:tavLst>
                                    </p:anim>
                                    <p:anim calcmode="lin" valueType="num">
                                      <p:cBhvr additive="base">
                                        <p:cTn id="16" dur="8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 Flexible DevOps Pipeline</a:t>
            </a:r>
          </a:p>
        </p:txBody>
      </p:sp>
      <p:sp>
        <p:nvSpPr>
          <p:cNvPr id="3" name="Text Placeholder 2"/>
          <p:cNvSpPr>
            <a:spLocks noGrp="1"/>
          </p:cNvSpPr>
          <p:nvPr>
            <p:ph type="body" sz="quarter" idx="10"/>
          </p:nvPr>
        </p:nvSpPr>
        <p:spPr>
          <a:xfrm>
            <a:off x="269241" y="1189494"/>
            <a:ext cx="5378548" cy="5045356"/>
          </a:xfrm>
        </p:spPr>
        <p:txBody>
          <a:bodyPr/>
          <a:lstStyle/>
          <a:p>
            <a:r>
              <a:rPr lang="en-US" dirty="0"/>
              <a:t>Streamline the development of your apps</a:t>
            </a:r>
          </a:p>
          <a:p>
            <a:pPr lvl="1"/>
            <a:r>
              <a:rPr lang="en-US" dirty="0"/>
              <a:t>Frequently releasing value to users</a:t>
            </a:r>
          </a:p>
          <a:p>
            <a:pPr lvl="1"/>
            <a:r>
              <a:rPr lang="en-US" dirty="0"/>
              <a:t>Constantly maintaining quality</a:t>
            </a:r>
          </a:p>
          <a:p>
            <a:pPr lvl="1"/>
            <a:r>
              <a:rPr lang="en-US" dirty="0"/>
              <a:t>Monitoring app health and engagement in real-time</a:t>
            </a:r>
          </a:p>
          <a:p>
            <a:r>
              <a:rPr lang="en-US" dirty="0"/>
              <a:t>Automate the process to be repeatable &amp; sustainable</a:t>
            </a:r>
          </a:p>
          <a:p>
            <a:pPr lvl="1"/>
            <a:r>
              <a:rPr lang="en-US" dirty="0"/>
              <a:t>Continuous Integration (CI)</a:t>
            </a:r>
          </a:p>
          <a:p>
            <a:pPr lvl="1"/>
            <a:r>
              <a:rPr lang="en-US" dirty="0"/>
              <a:t>Continuous Delivery (CD)</a:t>
            </a:r>
          </a:p>
          <a:p>
            <a:pPr lvl="1"/>
            <a:r>
              <a:rPr lang="en-US" dirty="0"/>
              <a:t>Continuous Monitoring (CM)</a:t>
            </a:r>
          </a:p>
        </p:txBody>
      </p:sp>
      <p:pic>
        <p:nvPicPr>
          <p:cNvPr id="23" name="Picture 22"/>
          <p:cNvPicPr>
            <a:picLocks noChangeAspect="1"/>
          </p:cNvPicPr>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65702" y="1622708"/>
            <a:ext cx="5682259" cy="4341785"/>
          </a:xfrm>
          <a:prstGeom prst="rect">
            <a:avLst/>
          </a:prstGeom>
        </p:spPr>
      </p:pic>
      <p:pic>
        <p:nvPicPr>
          <p:cNvPr id="24" name="Picture 23"/>
          <p:cNvPicPr>
            <a:picLocks noChangeAspect="1"/>
          </p:cNvPicPr>
          <p:nvPr/>
        </p:nvPicPr>
        <p:blipFill>
          <a:blip r:embed="rId4">
            <a:alphaModFix/>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866992" y="1623016"/>
            <a:ext cx="5682259" cy="4341785"/>
          </a:xfrm>
          <a:prstGeom prst="rect">
            <a:avLst/>
          </a:prstGeom>
        </p:spPr>
      </p:pic>
      <p:pic>
        <p:nvPicPr>
          <p:cNvPr id="25" name="Picture 24"/>
          <p:cNvPicPr>
            <a:picLocks noChangeAspect="1"/>
          </p:cNvPicPr>
          <p:nvPr/>
        </p:nvPicPr>
        <p:blipFill>
          <a:blip r:embed="rId5" cstate="hqprint">
            <a:alphaModFix/>
            <a:extLst>
              <a:ext uri="{28A0092B-C50C-407E-A947-70E740481C1C}">
                <a14:useLocalDpi xmlns:a14="http://schemas.microsoft.com/office/drawing/2010/main"/>
              </a:ext>
            </a:extLst>
          </a:blip>
          <a:srcRect/>
          <a:stretch>
            <a:fillRect/>
          </a:stretch>
        </p:blipFill>
        <p:spPr>
          <a:xfrm>
            <a:off x="7585140" y="2964283"/>
            <a:ext cx="2315764" cy="1469437"/>
          </a:xfrm>
          <a:custGeom>
            <a:avLst/>
            <a:gdLst>
              <a:gd name="connsiteX0" fmla="*/ 35520 w 2362200"/>
              <a:gd name="connsiteY0" fmla="*/ 0 h 1498902"/>
              <a:gd name="connsiteX1" fmla="*/ 2252848 w 2362200"/>
              <a:gd name="connsiteY1" fmla="*/ 0 h 1498902"/>
              <a:gd name="connsiteX2" fmla="*/ 2301773 w 2362200"/>
              <a:gd name="connsiteY2" fmla="*/ 65427 h 1498902"/>
              <a:gd name="connsiteX3" fmla="*/ 2362200 w 2362200"/>
              <a:gd name="connsiteY3" fmla="*/ 164892 h 1498902"/>
              <a:gd name="connsiteX4" fmla="*/ 2362200 w 2362200"/>
              <a:gd name="connsiteY4" fmla="*/ 1498902 h 1498902"/>
              <a:gd name="connsiteX5" fmla="*/ 0 w 2362200"/>
              <a:gd name="connsiteY5" fmla="*/ 1498902 h 1498902"/>
              <a:gd name="connsiteX6" fmla="*/ 0 w 2362200"/>
              <a:gd name="connsiteY6" fmla="*/ 47500 h 149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200" h="1498902">
                <a:moveTo>
                  <a:pt x="35520" y="0"/>
                </a:moveTo>
                <a:lnTo>
                  <a:pt x="2252848" y="0"/>
                </a:lnTo>
                <a:lnTo>
                  <a:pt x="2301773" y="65427"/>
                </a:lnTo>
                <a:lnTo>
                  <a:pt x="2362200" y="164892"/>
                </a:lnTo>
                <a:lnTo>
                  <a:pt x="2362200" y="1498902"/>
                </a:lnTo>
                <a:lnTo>
                  <a:pt x="0" y="1498902"/>
                </a:lnTo>
                <a:lnTo>
                  <a:pt x="0" y="47500"/>
                </a:lnTo>
                <a:close/>
              </a:path>
            </a:pathLst>
          </a:custGeom>
        </p:spPr>
      </p:pic>
      <p:sp>
        <p:nvSpPr>
          <p:cNvPr id="26" name="TextBox 25"/>
          <p:cNvSpPr txBox="1"/>
          <p:nvPr/>
        </p:nvSpPr>
        <p:spPr>
          <a:xfrm>
            <a:off x="9602096" y="5964493"/>
            <a:ext cx="1141531"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Distribution</a:t>
            </a:r>
          </a:p>
        </p:txBody>
      </p:sp>
      <p:sp>
        <p:nvSpPr>
          <p:cNvPr id="27" name="TextBox 26"/>
          <p:cNvSpPr txBox="1"/>
          <p:nvPr/>
        </p:nvSpPr>
        <p:spPr>
          <a:xfrm>
            <a:off x="8182756" y="5964493"/>
            <a:ext cx="1107461"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Monitoring</a:t>
            </a:r>
          </a:p>
        </p:txBody>
      </p:sp>
      <p:sp>
        <p:nvSpPr>
          <p:cNvPr id="28" name="TextBox 27"/>
          <p:cNvSpPr txBox="1"/>
          <p:nvPr/>
        </p:nvSpPr>
        <p:spPr>
          <a:xfrm>
            <a:off x="6688716" y="5964493"/>
            <a:ext cx="1204390"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Engagement</a:t>
            </a:r>
          </a:p>
        </p:txBody>
      </p:sp>
      <p:sp>
        <p:nvSpPr>
          <p:cNvPr id="29" name="TextBox 28"/>
          <p:cNvSpPr txBox="1"/>
          <p:nvPr/>
        </p:nvSpPr>
        <p:spPr>
          <a:xfrm>
            <a:off x="6754260" y="1179184"/>
            <a:ext cx="1071694"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Repository</a:t>
            </a:r>
          </a:p>
        </p:txBody>
      </p:sp>
      <p:sp>
        <p:nvSpPr>
          <p:cNvPr id="30" name="TextBox 29"/>
          <p:cNvSpPr txBox="1"/>
          <p:nvPr/>
        </p:nvSpPr>
        <p:spPr>
          <a:xfrm>
            <a:off x="8388873" y="1179184"/>
            <a:ext cx="695227"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Build</a:t>
            </a:r>
          </a:p>
        </p:txBody>
      </p:sp>
      <p:sp>
        <p:nvSpPr>
          <p:cNvPr id="31" name="TextBox 30"/>
          <p:cNvSpPr txBox="1"/>
          <p:nvPr/>
        </p:nvSpPr>
        <p:spPr>
          <a:xfrm>
            <a:off x="9368715" y="1179184"/>
            <a:ext cx="1618887"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Automated Testing</a:t>
            </a:r>
          </a:p>
        </p:txBody>
      </p:sp>
      <p:sp>
        <p:nvSpPr>
          <p:cNvPr id="32" name="TextBox 31"/>
          <p:cNvSpPr txBox="1"/>
          <p:nvPr/>
        </p:nvSpPr>
        <p:spPr>
          <a:xfrm>
            <a:off x="8376543" y="4325425"/>
            <a:ext cx="710943"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Code</a:t>
            </a:r>
          </a:p>
        </p:txBody>
      </p:sp>
      <p:pic>
        <p:nvPicPr>
          <p:cNvPr id="33" name="Picture 32"/>
          <p:cNvPicPr>
            <a:picLocks noChangeAspect="1"/>
          </p:cNvPicPr>
          <p:nvPr/>
        </p:nvPicPr>
        <p:blipFill>
          <a:blip r:embed="rId6" cstate="hqprint">
            <a:alphaModFix/>
            <a:extLst>
              <a:ext uri="{28A0092B-C50C-407E-A947-70E740481C1C}">
                <a14:useLocalDpi xmlns:a14="http://schemas.microsoft.com/office/drawing/2010/main"/>
              </a:ext>
            </a:extLst>
          </a:blip>
          <a:srcRect/>
          <a:stretch>
            <a:fillRect/>
          </a:stretch>
        </p:blipFill>
        <p:spPr>
          <a:xfrm>
            <a:off x="6735091" y="1623016"/>
            <a:ext cx="1147424" cy="1075710"/>
          </a:xfrm>
          <a:custGeom>
            <a:avLst/>
            <a:gdLst>
              <a:gd name="connsiteX0" fmla="*/ 307380 w 1170432"/>
              <a:gd name="connsiteY0" fmla="*/ 0 h 1097280"/>
              <a:gd name="connsiteX1" fmla="*/ 863053 w 1170432"/>
              <a:gd name="connsiteY1" fmla="*/ 0 h 1097280"/>
              <a:gd name="connsiteX2" fmla="*/ 912416 w 1170432"/>
              <a:gd name="connsiteY2" fmla="*/ 26794 h 1097280"/>
              <a:gd name="connsiteX3" fmla="*/ 1170432 w 1170432"/>
              <a:gd name="connsiteY3" fmla="*/ 512064 h 1097280"/>
              <a:gd name="connsiteX4" fmla="*/ 585216 w 1170432"/>
              <a:gd name="connsiteY4" fmla="*/ 1097280 h 1097280"/>
              <a:gd name="connsiteX5" fmla="*/ 0 w 1170432"/>
              <a:gd name="connsiteY5" fmla="*/ 512064 h 1097280"/>
              <a:gd name="connsiteX6" fmla="*/ 258016 w 1170432"/>
              <a:gd name="connsiteY6" fmla="*/ 26794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7280">
                <a:moveTo>
                  <a:pt x="307380" y="0"/>
                </a:moveTo>
                <a:lnTo>
                  <a:pt x="863053" y="0"/>
                </a:lnTo>
                <a:lnTo>
                  <a:pt x="912416" y="26794"/>
                </a:lnTo>
                <a:cubicBezTo>
                  <a:pt x="1068085" y="131961"/>
                  <a:pt x="1170432" y="310060"/>
                  <a:pt x="1170432" y="512064"/>
                </a:cubicBezTo>
                <a:cubicBezTo>
                  <a:pt x="1170432" y="835270"/>
                  <a:pt x="908422" y="1097280"/>
                  <a:pt x="585216" y="1097280"/>
                </a:cubicBezTo>
                <a:cubicBezTo>
                  <a:pt x="262010" y="1097280"/>
                  <a:pt x="0" y="835270"/>
                  <a:pt x="0" y="512064"/>
                </a:cubicBezTo>
                <a:cubicBezTo>
                  <a:pt x="0" y="310060"/>
                  <a:pt x="102348" y="131961"/>
                  <a:pt x="258016" y="26794"/>
                </a:cubicBezTo>
                <a:close/>
              </a:path>
            </a:pathLst>
          </a:custGeom>
        </p:spPr>
      </p:pic>
      <p:pic>
        <p:nvPicPr>
          <p:cNvPr id="34" name="Picture 33"/>
          <p:cNvPicPr>
            <a:picLocks noChangeAspect="1"/>
          </p:cNvPicPr>
          <p:nvPr/>
        </p:nvPicPr>
        <p:blipFill>
          <a:blip r:embed="rId7" cstate="hqprint">
            <a:alphaModFix/>
            <a:extLst>
              <a:ext uri="{28A0092B-C50C-407E-A947-70E740481C1C}">
                <a14:useLocalDpi xmlns:a14="http://schemas.microsoft.com/office/drawing/2010/main"/>
              </a:ext>
            </a:extLst>
          </a:blip>
          <a:srcRect/>
          <a:stretch>
            <a:fillRect/>
          </a:stretch>
        </p:blipFill>
        <p:spPr>
          <a:xfrm>
            <a:off x="8178296" y="1623016"/>
            <a:ext cx="1147424" cy="1074637"/>
          </a:xfrm>
          <a:custGeom>
            <a:avLst/>
            <a:gdLst>
              <a:gd name="connsiteX0" fmla="*/ 305364 w 1170432"/>
              <a:gd name="connsiteY0" fmla="*/ 0 h 1096186"/>
              <a:gd name="connsiteX1" fmla="*/ 865068 w 1170432"/>
              <a:gd name="connsiteY1" fmla="*/ 0 h 1096186"/>
              <a:gd name="connsiteX2" fmla="*/ 912416 w 1170432"/>
              <a:gd name="connsiteY2" fmla="*/ 25700 h 1096186"/>
              <a:gd name="connsiteX3" fmla="*/ 1170432 w 1170432"/>
              <a:gd name="connsiteY3" fmla="*/ 510970 h 1096186"/>
              <a:gd name="connsiteX4" fmla="*/ 585216 w 1170432"/>
              <a:gd name="connsiteY4" fmla="*/ 1096186 h 1096186"/>
              <a:gd name="connsiteX5" fmla="*/ 0 w 1170432"/>
              <a:gd name="connsiteY5" fmla="*/ 510970 h 1096186"/>
              <a:gd name="connsiteX6" fmla="*/ 258016 w 1170432"/>
              <a:gd name="connsiteY6" fmla="*/ 25700 h 10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6186">
                <a:moveTo>
                  <a:pt x="305364" y="0"/>
                </a:moveTo>
                <a:lnTo>
                  <a:pt x="865068" y="0"/>
                </a:lnTo>
                <a:lnTo>
                  <a:pt x="912416" y="25700"/>
                </a:lnTo>
                <a:cubicBezTo>
                  <a:pt x="1068085" y="130867"/>
                  <a:pt x="1170432" y="308966"/>
                  <a:pt x="1170432" y="510970"/>
                </a:cubicBezTo>
                <a:cubicBezTo>
                  <a:pt x="1170432" y="834176"/>
                  <a:pt x="908422" y="1096186"/>
                  <a:pt x="585216" y="1096186"/>
                </a:cubicBezTo>
                <a:cubicBezTo>
                  <a:pt x="262010" y="1096186"/>
                  <a:pt x="0" y="834176"/>
                  <a:pt x="0" y="510970"/>
                </a:cubicBezTo>
                <a:cubicBezTo>
                  <a:pt x="0" y="308966"/>
                  <a:pt x="102348" y="130867"/>
                  <a:pt x="258016" y="25700"/>
                </a:cubicBezTo>
                <a:close/>
              </a:path>
            </a:pathLst>
          </a:custGeom>
        </p:spPr>
      </p:pic>
      <p:pic>
        <p:nvPicPr>
          <p:cNvPr id="35" name="Picture 34"/>
          <p:cNvPicPr>
            <a:picLocks noChangeAspect="1"/>
          </p:cNvPicPr>
          <p:nvPr/>
        </p:nvPicPr>
        <p:blipFill>
          <a:blip r:embed="rId8" cstate="hqprint">
            <a:alphaModFix/>
            <a:extLst>
              <a:ext uri="{28A0092B-C50C-407E-A947-70E740481C1C}">
                <a14:useLocalDpi xmlns:a14="http://schemas.microsoft.com/office/drawing/2010/main"/>
              </a:ext>
            </a:extLst>
          </a:blip>
          <a:srcRect/>
          <a:stretch>
            <a:fillRect/>
          </a:stretch>
        </p:blipFill>
        <p:spPr>
          <a:xfrm>
            <a:off x="9609947" y="1623016"/>
            <a:ext cx="1147424" cy="1084674"/>
          </a:xfrm>
          <a:custGeom>
            <a:avLst/>
            <a:gdLst>
              <a:gd name="connsiteX0" fmla="*/ 324227 w 1170432"/>
              <a:gd name="connsiteY0" fmla="*/ 0 h 1106424"/>
              <a:gd name="connsiteX1" fmla="*/ 846206 w 1170432"/>
              <a:gd name="connsiteY1" fmla="*/ 0 h 1106424"/>
              <a:gd name="connsiteX2" fmla="*/ 912416 w 1170432"/>
              <a:gd name="connsiteY2" fmla="*/ 35938 h 1106424"/>
              <a:gd name="connsiteX3" fmla="*/ 1170432 w 1170432"/>
              <a:gd name="connsiteY3" fmla="*/ 521208 h 1106424"/>
              <a:gd name="connsiteX4" fmla="*/ 585216 w 1170432"/>
              <a:gd name="connsiteY4" fmla="*/ 1106424 h 1106424"/>
              <a:gd name="connsiteX5" fmla="*/ 0 w 1170432"/>
              <a:gd name="connsiteY5" fmla="*/ 521208 h 1106424"/>
              <a:gd name="connsiteX6" fmla="*/ 258016 w 1170432"/>
              <a:gd name="connsiteY6" fmla="*/ 35938 h 11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106424">
                <a:moveTo>
                  <a:pt x="324227" y="0"/>
                </a:moveTo>
                <a:lnTo>
                  <a:pt x="846206" y="0"/>
                </a:lnTo>
                <a:lnTo>
                  <a:pt x="912416" y="35938"/>
                </a:lnTo>
                <a:cubicBezTo>
                  <a:pt x="1068085" y="141105"/>
                  <a:pt x="1170432" y="319204"/>
                  <a:pt x="1170432" y="521208"/>
                </a:cubicBezTo>
                <a:cubicBezTo>
                  <a:pt x="1170432" y="844414"/>
                  <a:pt x="908422" y="1106424"/>
                  <a:pt x="585216" y="1106424"/>
                </a:cubicBezTo>
                <a:cubicBezTo>
                  <a:pt x="262010" y="1106424"/>
                  <a:pt x="0" y="844414"/>
                  <a:pt x="0" y="521208"/>
                </a:cubicBezTo>
                <a:cubicBezTo>
                  <a:pt x="0" y="319204"/>
                  <a:pt x="102348" y="141105"/>
                  <a:pt x="258016" y="35938"/>
                </a:cubicBezTo>
                <a:close/>
              </a:path>
            </a:pathLst>
          </a:custGeom>
        </p:spPr>
      </p:pic>
      <p:pic>
        <p:nvPicPr>
          <p:cNvPr id="36" name="Picture 35"/>
          <p:cNvPicPr>
            <a:picLocks noChangeAspect="1"/>
          </p:cNvPicPr>
          <p:nvPr/>
        </p:nvPicPr>
        <p:blipFill>
          <a:blip r:embed="rId9" cstate="hqprint">
            <a:alphaModFix/>
            <a:extLst>
              <a:ext uri="{28A0092B-C50C-407E-A947-70E740481C1C}">
                <a14:useLocalDpi xmlns:a14="http://schemas.microsoft.com/office/drawing/2010/main"/>
              </a:ext>
            </a:extLst>
          </a:blip>
          <a:srcRect/>
          <a:stretch>
            <a:fillRect/>
          </a:stretch>
        </p:blipFill>
        <p:spPr>
          <a:xfrm>
            <a:off x="9610749"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7" name="Picture 36"/>
          <p:cNvPicPr>
            <a:picLocks noChangeAspect="1"/>
          </p:cNvPicPr>
          <p:nvPr/>
        </p:nvPicPr>
        <p:blipFill>
          <a:blip r:embed="rId10" cstate="hqprint">
            <a:alphaModFix/>
            <a:extLst>
              <a:ext uri="{28A0092B-C50C-407E-A947-70E740481C1C}">
                <a14:useLocalDpi xmlns:a14="http://schemas.microsoft.com/office/drawing/2010/main"/>
              </a:ext>
            </a:extLst>
          </a:blip>
          <a:srcRect/>
          <a:stretch>
            <a:fillRect/>
          </a:stretch>
        </p:blipFill>
        <p:spPr>
          <a:xfrm>
            <a:off x="8171032"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8" name="Picture 37"/>
          <p:cNvPicPr>
            <a:picLocks noChangeAspect="1"/>
          </p:cNvPicPr>
          <p:nvPr/>
        </p:nvPicPr>
        <p:blipFill>
          <a:blip r:embed="rId11" cstate="hqprint">
            <a:alphaModFix/>
            <a:extLst>
              <a:ext uri="{28A0092B-C50C-407E-A947-70E740481C1C}">
                <a14:useLocalDpi xmlns:a14="http://schemas.microsoft.com/office/drawing/2010/main"/>
              </a:ext>
            </a:extLst>
          </a:blip>
          <a:srcRect/>
          <a:stretch>
            <a:fillRect/>
          </a:stretch>
        </p:blipFill>
        <p:spPr>
          <a:xfrm>
            <a:off x="6734334" y="4885319"/>
            <a:ext cx="1147424" cy="1076325"/>
          </a:xfrm>
          <a:custGeom>
            <a:avLst/>
            <a:gdLst>
              <a:gd name="connsiteX0" fmla="*/ 585216 w 1170432"/>
              <a:gd name="connsiteY0" fmla="*/ 0 h 1097908"/>
              <a:gd name="connsiteX1" fmla="*/ 1170432 w 1170432"/>
              <a:gd name="connsiteY1" fmla="*/ 585216 h 1097908"/>
              <a:gd name="connsiteX2" fmla="*/ 912416 w 1170432"/>
              <a:gd name="connsiteY2" fmla="*/ 1070487 h 1097908"/>
              <a:gd name="connsiteX3" fmla="*/ 861896 w 1170432"/>
              <a:gd name="connsiteY3" fmla="*/ 1097908 h 1097908"/>
              <a:gd name="connsiteX4" fmla="*/ 308537 w 1170432"/>
              <a:gd name="connsiteY4" fmla="*/ 1097908 h 1097908"/>
              <a:gd name="connsiteX5" fmla="*/ 258016 w 1170432"/>
              <a:gd name="connsiteY5" fmla="*/ 1070487 h 1097908"/>
              <a:gd name="connsiteX6" fmla="*/ 0 w 1170432"/>
              <a:gd name="connsiteY6" fmla="*/ 585216 h 1097908"/>
              <a:gd name="connsiteX7" fmla="*/ 585216 w 1170432"/>
              <a:gd name="connsiteY7" fmla="*/ 0 h 109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097908">
                <a:moveTo>
                  <a:pt x="585216" y="0"/>
                </a:moveTo>
                <a:cubicBezTo>
                  <a:pt x="908422" y="0"/>
                  <a:pt x="1170432" y="262010"/>
                  <a:pt x="1170432" y="585216"/>
                </a:cubicBezTo>
                <a:cubicBezTo>
                  <a:pt x="1170432" y="787220"/>
                  <a:pt x="1068085" y="965319"/>
                  <a:pt x="912416" y="1070487"/>
                </a:cubicBezTo>
                <a:lnTo>
                  <a:pt x="861896" y="1097908"/>
                </a:lnTo>
                <a:lnTo>
                  <a:pt x="308537" y="1097908"/>
                </a:lnTo>
                <a:lnTo>
                  <a:pt x="258016" y="1070487"/>
                </a:lnTo>
                <a:cubicBezTo>
                  <a:pt x="102348" y="965319"/>
                  <a:pt x="0" y="787220"/>
                  <a:pt x="0" y="585216"/>
                </a:cubicBezTo>
                <a:cubicBezTo>
                  <a:pt x="0" y="262010"/>
                  <a:pt x="262010" y="0"/>
                  <a:pt x="585216" y="0"/>
                </a:cubicBezTo>
                <a:close/>
              </a:path>
            </a:pathLst>
          </a:custGeom>
        </p:spPr>
      </p:pic>
    </p:spTree>
    <p:extLst>
      <p:ext uri="{BB962C8B-B14F-4D97-AF65-F5344CB8AC3E}">
        <p14:creationId xmlns:p14="http://schemas.microsoft.com/office/powerpoint/2010/main" val="1374937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5"/>
                                        </p:tgtEl>
                                        <p:attrNameLst>
                                          <p:attrName>style.visibility</p:attrName>
                                        </p:attrNameLst>
                                      </p:cBhvr>
                                      <p:to>
                                        <p:strVal val="hidden"/>
                                      </p:to>
                                    </p:set>
                                  </p:childTnLst>
                                </p:cTn>
                              </p:par>
                              <p:par>
                                <p:cTn id="12" presetID="21" presetClass="entr" presetSubtype="1"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heel(1)">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heel(1)">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21" presetClass="entr" presetSubtype="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21" presetClass="entr" presetSubtype="1"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heel(1)">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6"/>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heel(1)">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21"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heel(1)">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8"/>
                                        </p:tgtEl>
                                        <p:attrNameLst>
                                          <p:attrName>style.visibility</p:attrName>
                                        </p:attrNameLst>
                                      </p:cBhvr>
                                      <p:to>
                                        <p:strVal val="hidden"/>
                                      </p:to>
                                    </p:set>
                                  </p:childTnLst>
                                </p:cTn>
                              </p:par>
                              <p:par>
                                <p:cTn id="54" presetID="5" presetClass="entr" presetSubtype="1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checkerboard(across)">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200" dirty="0">
                    <a:gradFill>
                      <a:gsLst>
                        <a:gs pos="0">
                          <a:srgbClr val="FFFFFF"/>
                        </a:gs>
                        <a:gs pos="100000">
                          <a:srgbClr val="FFFFFF"/>
                        </a:gs>
                      </a:gsLst>
                      <a:lin ang="5400000" scaled="0"/>
                    </a:gradFill>
                    <a:latin typeface="+mj-lt"/>
                    <a:ea typeface="Segoe UI" pitchFamily="34" charset="0"/>
                    <a:cs typeface="Segoe UI" pitchFamily="34" charset="0"/>
                  </a:rPr>
                  <a:t>Containers</a:t>
                </a:r>
              </a:p>
            </p:txBody>
          </p:sp>
        </p:grpSp>
      </p:grpSp>
    </p:spTree>
    <p:extLst>
      <p:ext uri="{BB962C8B-B14F-4D97-AF65-F5344CB8AC3E}">
        <p14:creationId xmlns:p14="http://schemas.microsoft.com/office/powerpoint/2010/main" val="3845472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10"/>
          </p:nvPr>
        </p:nvSpPr>
        <p:spPr>
          <a:xfrm>
            <a:off x="269239" y="1189495"/>
            <a:ext cx="11922761" cy="4737103"/>
          </a:xfrm>
        </p:spPr>
        <p:txBody>
          <a:bodyPr/>
          <a:lstStyle/>
          <a:p>
            <a:r>
              <a:rPr lang="en-US" dirty="0"/>
              <a:t>Get a cluster of VMs pre-configured to run containers</a:t>
            </a:r>
          </a:p>
          <a:p>
            <a:pPr lvl="1"/>
            <a:r>
              <a:rPr lang="en-US" sz="2353" dirty="0"/>
              <a:t>Containers are in Docker container format</a:t>
            </a:r>
          </a:p>
          <a:p>
            <a:pPr lvl="1"/>
            <a:r>
              <a:rPr lang="en-US" sz="2353" dirty="0"/>
              <a:t>GA now for Linux containers, running on Ubuntu Linux VMs</a:t>
            </a:r>
          </a:p>
          <a:p>
            <a:pPr lvl="1"/>
            <a:r>
              <a:rPr lang="en-US" sz="2353" dirty="0"/>
              <a:t>Private preview for Windows containers, running on Windows VMs</a:t>
            </a:r>
          </a:p>
          <a:p>
            <a:pPr>
              <a:spcBef>
                <a:spcPts val="2353"/>
              </a:spcBef>
            </a:pPr>
            <a:r>
              <a:rPr lang="en-US" dirty="0"/>
              <a:t>Scale/orchestrate using Mesos DC/OS or Docker Swarm</a:t>
            </a:r>
          </a:p>
          <a:p>
            <a:pPr>
              <a:spcBef>
                <a:spcPts val="2353"/>
              </a:spcBef>
            </a:pPr>
            <a:r>
              <a:rPr lang="en-US" dirty="0"/>
              <a:t>Exposes standard API endpoints</a:t>
            </a:r>
          </a:p>
          <a:p>
            <a:pPr lvl="1"/>
            <a:r>
              <a:rPr lang="en-US" sz="2353" dirty="0"/>
              <a:t>Use your favorite popular open source tooling</a:t>
            </a:r>
          </a:p>
          <a:p>
            <a:pPr lvl="1"/>
            <a:r>
              <a:rPr lang="en-US" sz="2353" dirty="0"/>
              <a:t>Full portability to migrate containers to and from Azure</a:t>
            </a:r>
          </a:p>
          <a:p>
            <a:pPr lvl="1"/>
            <a:endParaRPr lang="en-US" dirty="0">
              <a:solidFill>
                <a:schemeClr val="tx1"/>
              </a:solidFill>
            </a:endParaRPr>
          </a:p>
        </p:txBody>
      </p:sp>
      <p:pic>
        <p:nvPicPr>
          <p:cNvPr id="5" name="Picture 4"/>
          <p:cNvPicPr>
            <a:picLocks noChangeAspect="1"/>
          </p:cNvPicPr>
          <p:nvPr/>
        </p:nvPicPr>
        <p:blipFill>
          <a:blip r:embed="rId3"/>
          <a:stretch>
            <a:fillRect/>
          </a:stretch>
        </p:blipFill>
        <p:spPr>
          <a:xfrm>
            <a:off x="8112956" y="3877213"/>
            <a:ext cx="3678928" cy="1344637"/>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42706" y="1785555"/>
            <a:ext cx="2982375" cy="1012952"/>
          </a:xfrm>
          <a:prstGeom prst="rect">
            <a:avLst/>
          </a:prstGeom>
        </p:spPr>
      </p:pic>
      <p:grpSp>
        <p:nvGrpSpPr>
          <p:cNvPr id="9" name="Group 8"/>
          <p:cNvGrpSpPr/>
          <p:nvPr/>
        </p:nvGrpSpPr>
        <p:grpSpPr>
          <a:xfrm>
            <a:off x="10499254" y="292550"/>
            <a:ext cx="1279232" cy="706147"/>
            <a:chOff x="10698206" y="483664"/>
            <a:chExt cx="1304883" cy="720307"/>
          </a:xfrm>
        </p:grpSpPr>
        <p:sp>
          <p:nvSpPr>
            <p:cNvPr id="10"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11" name="TextBox 10"/>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spTree>
    <p:extLst>
      <p:ext uri="{BB962C8B-B14F-4D97-AF65-F5344CB8AC3E}">
        <p14:creationId xmlns:p14="http://schemas.microsoft.com/office/powerpoint/2010/main" val="46427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p:txBody>
          <a:bodyPr/>
          <a:lstStyle/>
          <a:p>
            <a:r>
              <a:rPr lang="en" sz="4313" dirty="0"/>
              <a:t>Docker + Windows Server = Windows Containers</a:t>
            </a:r>
          </a:p>
        </p:txBody>
      </p:sp>
      <p:sp>
        <p:nvSpPr>
          <p:cNvPr id="3" name="Text Placeholder 2"/>
          <p:cNvSpPr>
            <a:spLocks noGrp="1"/>
          </p:cNvSpPr>
          <p:nvPr>
            <p:ph type="body" sz="quarter" idx="11"/>
          </p:nvPr>
        </p:nvSpPr>
        <p:spPr>
          <a:xfrm>
            <a:off x="6544215" y="1189494"/>
            <a:ext cx="5378548" cy="5451695"/>
          </a:xfrm>
        </p:spPr>
        <p:txBody>
          <a:bodyPr>
            <a:normAutofit fontScale="92500"/>
          </a:bodyPr>
          <a:lstStyle/>
          <a:p>
            <a:r>
              <a:rPr lang="en" dirty="0"/>
              <a:t>Native Windows containers powered by Docker Engine </a:t>
            </a:r>
          </a:p>
          <a:p>
            <a:r>
              <a:rPr lang="en" dirty="0"/>
              <a:t>Windows kernel engineered with new primitives to support containers</a:t>
            </a:r>
          </a:p>
          <a:p>
            <a:r>
              <a:rPr lang="en" dirty="0"/>
              <a:t>Deep integration with 2+ years of engineering collaboration in Docker Engine and Windows Server</a:t>
            </a:r>
          </a:p>
          <a:p>
            <a:r>
              <a:rPr lang="en" dirty="0"/>
              <a:t>Microsoft is top 5 Docker open source project contributor and a Docker maintainer</a:t>
            </a:r>
            <a:endParaRPr lang="en-US" dirty="0"/>
          </a:p>
        </p:txBody>
      </p:sp>
      <p:sp>
        <p:nvSpPr>
          <p:cNvPr id="387" name="Shape 387"/>
          <p:cNvSpPr/>
          <p:nvPr/>
        </p:nvSpPr>
        <p:spPr>
          <a:xfrm>
            <a:off x="505465" y="4563156"/>
            <a:ext cx="4717805" cy="383769"/>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388" name="Shape 388"/>
          <p:cNvSpPr/>
          <p:nvPr/>
        </p:nvSpPr>
        <p:spPr>
          <a:xfrm>
            <a:off x="505467" y="4093757"/>
            <a:ext cx="4717805" cy="383769"/>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389" name="Shape 389"/>
          <p:cNvSpPr/>
          <p:nvPr/>
        </p:nvSpPr>
        <p:spPr>
          <a:xfrm>
            <a:off x="607051"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0" name="Shape 390"/>
          <p:cNvSpPr/>
          <p:nvPr/>
        </p:nvSpPr>
        <p:spPr>
          <a:xfrm>
            <a:off x="607051"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1" name="Shape 391"/>
          <p:cNvSpPr/>
          <p:nvPr/>
        </p:nvSpPr>
        <p:spPr>
          <a:xfrm>
            <a:off x="505465"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2" name="Shape 392"/>
          <p:cNvSpPr/>
          <p:nvPr/>
        </p:nvSpPr>
        <p:spPr>
          <a:xfrm>
            <a:off x="505467" y="3600777"/>
            <a:ext cx="4717805"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393" name="Shape 393"/>
          <p:cNvSpPr/>
          <p:nvPr/>
        </p:nvSpPr>
        <p:spPr>
          <a:xfrm>
            <a:off x="2270486" y="3013540"/>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4" name="Shape 394"/>
          <p:cNvSpPr/>
          <p:nvPr/>
        </p:nvSpPr>
        <p:spPr>
          <a:xfrm>
            <a:off x="2259198" y="2494324"/>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5" name="Shape 395"/>
          <p:cNvSpPr/>
          <p:nvPr/>
        </p:nvSpPr>
        <p:spPr>
          <a:xfrm>
            <a:off x="2146322" y="2370171"/>
            <a:ext cx="1394459" cy="1128728"/>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6" name="Shape 39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7" name="Shape 39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8" name="Shape 398"/>
          <p:cNvSpPr/>
          <p:nvPr/>
        </p:nvSpPr>
        <p:spPr>
          <a:xfrm>
            <a:off x="3785059"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7" name="Text Placeholder 6"/>
          <p:cNvSpPr>
            <a:spLocks noGrp="1"/>
          </p:cNvSpPr>
          <p:nvPr>
            <p:ph type="body" sz="quarter" idx="10"/>
          </p:nvPr>
        </p:nvSpPr>
        <p:spPr>
          <a:xfrm>
            <a:off x="269241" y="1189176"/>
            <a:ext cx="5378548" cy="619144"/>
          </a:xfrm>
        </p:spPr>
        <p:txBody>
          <a:bodyPr/>
          <a:lstStyle/>
          <a:p>
            <a:endParaRPr lang="en-US" dirty="0"/>
          </a:p>
        </p:txBody>
      </p:sp>
    </p:spTree>
    <p:extLst>
      <p:ext uri="{BB962C8B-B14F-4D97-AF65-F5344CB8AC3E}">
        <p14:creationId xmlns:p14="http://schemas.microsoft.com/office/powerpoint/2010/main" val="676432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Cloud</a:t>
                </a:r>
              </a:p>
            </p:txBody>
          </p:sp>
        </p:grpSp>
      </p:grpSp>
    </p:spTree>
    <p:extLst>
      <p:ext uri="{BB962C8B-B14F-4D97-AF65-F5344CB8AC3E}">
        <p14:creationId xmlns:p14="http://schemas.microsoft.com/office/powerpoint/2010/main" val="1155910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Shape 1075"/>
          <p:cNvSpPr txBox="1">
            <a:spLocks noGrp="1"/>
          </p:cNvSpPr>
          <p:nvPr>
            <p:ph type="title"/>
          </p:nvPr>
        </p:nvSpPr>
        <p:spPr/>
        <p:txBody>
          <a:bodyPr/>
          <a:lstStyle/>
          <a:p>
            <a:r>
              <a:rPr lang="en" sz="4313" dirty="0"/>
              <a:t>Hyper V Containers = Docker + Windows Server</a:t>
            </a:r>
          </a:p>
        </p:txBody>
      </p:sp>
      <p:sp>
        <p:nvSpPr>
          <p:cNvPr id="1076" name="Shape 1076"/>
          <p:cNvSpPr txBox="1">
            <a:spLocks noGrp="1"/>
          </p:cNvSpPr>
          <p:nvPr>
            <p:ph type="body" idx="10"/>
          </p:nvPr>
        </p:nvSpPr>
        <p:spPr>
          <a:xfrm>
            <a:off x="269240" y="1189495"/>
            <a:ext cx="5378549" cy="615522"/>
          </a:xfrm>
        </p:spPr>
        <p:txBody>
          <a:bodyPr/>
          <a:lstStyle/>
          <a:p>
            <a:endParaRPr lang="en" dirty="0"/>
          </a:p>
        </p:txBody>
      </p:sp>
      <p:sp>
        <p:nvSpPr>
          <p:cNvPr id="3" name="Text Placeholder 2"/>
          <p:cNvSpPr>
            <a:spLocks noGrp="1"/>
          </p:cNvSpPr>
          <p:nvPr>
            <p:ph type="body" sz="quarter" idx="11"/>
          </p:nvPr>
        </p:nvSpPr>
        <p:spPr>
          <a:xfrm>
            <a:off x="6544215" y="1189494"/>
            <a:ext cx="5378548" cy="4402744"/>
          </a:xfrm>
        </p:spPr>
        <p:txBody>
          <a:bodyPr/>
          <a:lstStyle/>
          <a:p>
            <a:r>
              <a:rPr lang="en" dirty="0"/>
              <a:t>Leverages same Docker and Windows Server technology </a:t>
            </a:r>
          </a:p>
          <a:p>
            <a:r>
              <a:rPr lang="en" dirty="0"/>
              <a:t>Flexible container deployment options available for IT pros</a:t>
            </a:r>
          </a:p>
          <a:p>
            <a:r>
              <a:rPr lang="en" dirty="0"/>
              <a:t>One workload per Hyper V container delivers added isolation for multi-tenant or hostile environments </a:t>
            </a:r>
          </a:p>
        </p:txBody>
      </p:sp>
      <p:sp>
        <p:nvSpPr>
          <p:cNvPr id="1077" name="Shape 1077"/>
          <p:cNvSpPr/>
          <p:nvPr/>
        </p:nvSpPr>
        <p:spPr>
          <a:xfrm>
            <a:off x="489601" y="5054286"/>
            <a:ext cx="4717731" cy="383945"/>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1078" name="Shape 1078"/>
          <p:cNvSpPr/>
          <p:nvPr/>
        </p:nvSpPr>
        <p:spPr>
          <a:xfrm>
            <a:off x="505490" y="4542191"/>
            <a:ext cx="4717731" cy="3839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1079" name="Shape 1079"/>
          <p:cNvSpPr/>
          <p:nvPr/>
        </p:nvSpPr>
        <p:spPr>
          <a:xfrm>
            <a:off x="698704" y="3475436"/>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0" name="Shape 1080"/>
          <p:cNvSpPr/>
          <p:nvPr/>
        </p:nvSpPr>
        <p:spPr>
          <a:xfrm>
            <a:off x="698704" y="2956220"/>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1" name="Shape 1081"/>
          <p:cNvSpPr/>
          <p:nvPr/>
        </p:nvSpPr>
        <p:spPr>
          <a:xfrm>
            <a:off x="597120" y="2832066"/>
            <a:ext cx="1438196"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2" name="Shape 1082"/>
          <p:cNvSpPr/>
          <p:nvPr/>
        </p:nvSpPr>
        <p:spPr>
          <a:xfrm>
            <a:off x="505498" y="4030115"/>
            <a:ext cx="4717731"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1083" name="Shape 1083"/>
          <p:cNvSpPr/>
          <p:nvPr/>
        </p:nvSpPr>
        <p:spPr>
          <a:xfrm>
            <a:off x="2362139" y="3483056"/>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4" name="Shape 1084"/>
          <p:cNvSpPr/>
          <p:nvPr/>
        </p:nvSpPr>
        <p:spPr>
          <a:xfrm>
            <a:off x="2350852" y="2963840"/>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5" name="Shape 1085"/>
          <p:cNvSpPr/>
          <p:nvPr/>
        </p:nvSpPr>
        <p:spPr>
          <a:xfrm>
            <a:off x="2237974" y="2839688"/>
            <a:ext cx="1394602"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6" name="Shape 108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7" name="Shape 108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8" name="Shape 1088"/>
          <p:cNvSpPr/>
          <p:nvPr/>
        </p:nvSpPr>
        <p:spPr>
          <a:xfrm>
            <a:off x="3785062" y="2362550"/>
            <a:ext cx="1438196" cy="1622170"/>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9" name="Shape 1089"/>
          <p:cNvSpPr/>
          <p:nvPr/>
        </p:nvSpPr>
        <p:spPr>
          <a:xfrm>
            <a:off x="3886647" y="3499192"/>
            <a:ext cx="1206229" cy="3835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333" kern="0">
                <a:solidFill>
                  <a:schemeClr val="lt1"/>
                </a:solidFill>
              </a:rPr>
              <a:t>WS Kernel</a:t>
            </a:r>
          </a:p>
        </p:txBody>
      </p:sp>
      <p:sp>
        <p:nvSpPr>
          <p:cNvPr id="1090" name="Shape 1090"/>
          <p:cNvSpPr txBox="1"/>
          <p:nvPr/>
        </p:nvSpPr>
        <p:spPr>
          <a:xfrm>
            <a:off x="901870" y="2338638"/>
            <a:ext cx="2351266" cy="383945"/>
          </a:xfrm>
          <a:prstGeom prst="rect">
            <a:avLst/>
          </a:prstGeom>
          <a:noFill/>
          <a:ln>
            <a:noFill/>
          </a:ln>
        </p:spPr>
        <p:txBody>
          <a:bodyPr lIns="121883" tIns="121883" rIns="121883" bIns="121883" anchor="t" anchorCtr="0">
            <a:noAutofit/>
          </a:bodyPr>
          <a:lstStyle/>
          <a:p>
            <a:pPr algn="ctr" defTabSz="896386">
              <a:defRPr/>
            </a:pPr>
            <a:r>
              <a:rPr lang="en" sz="1067" kern="0">
                <a:solidFill>
                  <a:sysClr val="windowText" lastClr="000000"/>
                </a:solidFill>
              </a:rPr>
              <a:t>Windows containers</a:t>
            </a:r>
          </a:p>
        </p:txBody>
      </p:sp>
      <p:sp>
        <p:nvSpPr>
          <p:cNvPr id="1091" name="Shape 1091"/>
          <p:cNvSpPr txBox="1"/>
          <p:nvPr/>
        </p:nvSpPr>
        <p:spPr>
          <a:xfrm>
            <a:off x="3345106" y="1892984"/>
            <a:ext cx="2351266" cy="383945"/>
          </a:xfrm>
          <a:prstGeom prst="rect">
            <a:avLst/>
          </a:prstGeom>
          <a:noFill/>
          <a:ln>
            <a:noFill/>
          </a:ln>
        </p:spPr>
        <p:txBody>
          <a:bodyPr lIns="121883" tIns="121883" rIns="121883" bIns="121883" anchor="t" anchorCtr="0">
            <a:noAutofit/>
          </a:bodyPr>
          <a:lstStyle/>
          <a:p>
            <a:pPr algn="ctr" defTabSz="896386">
              <a:defRPr/>
            </a:pPr>
            <a:r>
              <a:rPr lang="en" sz="1067" kern="0">
                <a:solidFill>
                  <a:sysClr val="windowText" lastClr="000000"/>
                </a:solidFill>
              </a:rPr>
              <a:t>Hyper V container</a:t>
            </a:r>
          </a:p>
        </p:txBody>
      </p:sp>
    </p:spTree>
    <p:extLst>
      <p:ext uri="{BB962C8B-B14F-4D97-AF65-F5344CB8AC3E}">
        <p14:creationId xmlns:p14="http://schemas.microsoft.com/office/powerpoint/2010/main" val="1044277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172"/>
            <a:ext cx="11653523" cy="2139688"/>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651705002"/>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3102593166"/>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080745"/>
          </a:xfrm>
        </p:spPr>
        <p:txBody>
          <a:bodyPr/>
          <a:lstStyle/>
          <a:p>
            <a:r>
              <a:rPr lang="en-US" dirty="0"/>
              <a:t>Questions?</a:t>
            </a:r>
          </a:p>
        </p:txBody>
      </p:sp>
      <p:pic>
        <p:nvPicPr>
          <p:cNvPr id="2" name="Picture Placeholder 1"/>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061389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945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5187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13674"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497546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23726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49905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0893" y="290403"/>
            <a:ext cx="11652534" cy="89940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defRPr/>
            </a:pPr>
            <a:r>
              <a:rPr lang="en-US" sz="4703" spc="-98" dirty="0"/>
              <a:t>Microsoft Cloud</a:t>
            </a:r>
          </a:p>
        </p:txBody>
      </p:sp>
      <p:sp>
        <p:nvSpPr>
          <p:cNvPr id="51" name="Business apps"/>
          <p:cNvSpPr/>
          <p:nvPr/>
        </p:nvSpPr>
        <p:spPr>
          <a:xfrm>
            <a:off x="2901884" y="2529439"/>
            <a:ext cx="1627138"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593734" y="2529439"/>
            <a:ext cx="1721701"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579900" y="1227701"/>
            <a:ext cx="2762713" cy="2457852"/>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Secure Productive Enterprise &amp;</a:t>
            </a:r>
          </a:p>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209333" y="2149317"/>
            <a:ext cx="2175656" cy="1255550"/>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9913602" y="2467426"/>
            <a:ext cx="1062191" cy="523146"/>
          </a:xfrm>
          <a:prstGeom prst="rect">
            <a:avLst/>
          </a:prstGeom>
        </p:spPr>
        <p:txBody>
          <a:bodyPr wrap="none">
            <a:spAutoFit/>
          </a:bodyPr>
          <a:lstStyle/>
          <a:p>
            <a:pPr algn="ctr" defTabSz="914049">
              <a:defRPr/>
            </a:pPr>
            <a:r>
              <a:rPr lang="en-US" sz="2745"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48085" y="4914690"/>
            <a:ext cx="10231579" cy="1439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2" rtlCol="0" anchor="ctr"/>
          <a:lstStyle/>
          <a:p>
            <a:pPr algn="ctr" defTabSz="896386">
              <a:defRPr/>
            </a:pPr>
            <a:r>
              <a:rPr lang="en-US" sz="4800" kern="0" spc="-120" dirty="0">
                <a:solidFill>
                  <a:schemeClr val="bg1"/>
                </a:solidFill>
                <a:latin typeface="Segoe UI Light" panose="020B0502040204020203" pitchFamily="34" charset="0"/>
                <a:cs typeface="Segoe UI Light" panose="020B0502040204020203" pitchFamily="34" charset="0"/>
              </a:rPr>
              <a:t>200+ Cloud Services</a:t>
            </a:r>
          </a:p>
          <a:p>
            <a:pPr algn="ctr" defTabSz="896386">
              <a:defRPr/>
            </a:pPr>
            <a:r>
              <a:rPr lang="en-US" sz="1919"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51" kern="0" dirty="0">
                <a:solidFill>
                  <a:schemeClr val="bg1"/>
                </a:solidFill>
                <a:latin typeface="Segoe UI Light" panose="020B0502040204020203" pitchFamily="34" charset="0"/>
                <a:cs typeface="Segoe UI Light" panose="020B0502040204020203" pitchFamily="34" charset="0"/>
              </a:rPr>
              <a:t>  </a:t>
            </a:r>
            <a:r>
              <a:rPr lang="en-US" sz="1651" kern="0" dirty="0">
                <a:solidFill>
                  <a:schemeClr val="bg1"/>
                </a:solidFill>
              </a:rPr>
              <a:t> </a:t>
            </a:r>
          </a:p>
          <a:p>
            <a:pPr algn="ctr" defTabSz="896386">
              <a:defRPr/>
            </a:pPr>
            <a:endParaRPr lang="en-US" sz="1651" kern="0" dirty="0">
              <a:solidFill>
                <a:schemeClr val="bg1"/>
              </a:solidFill>
            </a:endParaRPr>
          </a:p>
        </p:txBody>
      </p:sp>
      <p:sp>
        <p:nvSpPr>
          <p:cNvPr id="31" name="Rectangle 30"/>
          <p:cNvSpPr/>
          <p:nvPr/>
        </p:nvSpPr>
        <p:spPr>
          <a:xfrm>
            <a:off x="3768715" y="621747"/>
            <a:ext cx="2742811" cy="13714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50+</a:t>
            </a:r>
            <a:r>
              <a:rPr lang="en-US" sz="2879"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1981" y="2878226"/>
            <a:ext cx="976205" cy="430464"/>
          </a:xfrm>
          <a:prstGeom prst="rect">
            <a:avLst/>
          </a:prstGeom>
        </p:spPr>
      </p:pic>
      <p:sp>
        <p:nvSpPr>
          <p:cNvPr id="33" name="Rectangle 32"/>
          <p:cNvSpPr/>
          <p:nvPr/>
        </p:nvSpPr>
        <p:spPr>
          <a:xfrm>
            <a:off x="8436850" y="3474176"/>
            <a:ext cx="2742811" cy="13714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359" kern="0" dirty="0">
                <a:solidFill>
                  <a:schemeClr val="bg1"/>
                </a:solidFill>
                <a:latin typeface="Segoe UI Semibold" panose="020B0702040204020203" pitchFamily="34" charset="0"/>
                <a:cs typeface="Segoe UI Semibold" panose="020B0702040204020203" pitchFamily="34" charset="0"/>
              </a:rPr>
              <a:t>18+ </a:t>
            </a:r>
            <a:r>
              <a:rPr lang="en-US" sz="287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9841173" y="626999"/>
            <a:ext cx="1338491" cy="1371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85%</a:t>
            </a: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Fortune 500 users</a:t>
            </a:r>
          </a:p>
          <a:p>
            <a:pPr algn="ctr" defTabSz="896386">
              <a:lnSpc>
                <a:spcPct val="85000"/>
              </a:lnSpc>
              <a:defRPr/>
            </a:pPr>
            <a:endParaRPr lang="en-US" sz="1651" kern="0" dirty="0">
              <a:solidFill>
                <a:schemeClr val="bg1"/>
              </a:solidFill>
              <a:latin typeface="Segoe UI Light" panose="020B0502040204020203" pitchFamily="34" charset="0"/>
              <a:cs typeface="Segoe UI Light" panose="020B0502040204020203" pitchFamily="34" charset="0"/>
            </a:endParaRP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436855" y="626999"/>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510980" y="484347"/>
            <a:ext cx="1918505" cy="4361236"/>
          </a:xfrm>
          <a:prstGeom prst="rect">
            <a:avLst/>
          </a:prstGeom>
        </p:spPr>
      </p:pic>
      <p:sp>
        <p:nvSpPr>
          <p:cNvPr id="43" name="Rectangle 42"/>
          <p:cNvSpPr/>
          <p:nvPr/>
        </p:nvSpPr>
        <p:spPr>
          <a:xfrm>
            <a:off x="949416" y="2044052"/>
            <a:ext cx="2742811" cy="1371405"/>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2.4+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49416" y="626999"/>
            <a:ext cx="2742811" cy="13714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600" kern="0" dirty="0">
                <a:solidFill>
                  <a:schemeClr val="bg1"/>
                </a:solidFill>
                <a:latin typeface="Segoe UI Semibold" panose="020B0702040204020203" pitchFamily="34" charset="0"/>
                <a:cs typeface="Segoe UI Semibold" panose="020B0702040204020203" pitchFamily="34" charset="0"/>
              </a:rPr>
              <a:t>7+ </a:t>
            </a:r>
            <a:r>
              <a:rPr lang="en-US" sz="335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768715" y="2044052"/>
            <a:ext cx="2742811" cy="13714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30+ </a:t>
            </a:r>
            <a:r>
              <a:rPr lang="en-US" sz="2400" kern="0" dirty="0">
                <a:solidFill>
                  <a:schemeClr val="bg1"/>
                </a:solidFill>
                <a:latin typeface="Segoe UI Light" panose="020B0502040204020203" pitchFamily="34" charset="0"/>
                <a:cs typeface="Segoe UI Light" panose="020B0502040204020203" pitchFamily="34" charset="0"/>
              </a:rPr>
              <a:t>trillion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768715" y="3474176"/>
            <a:ext cx="2742811" cy="1371405"/>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endParaRPr lang="en-US" sz="1440"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49419" y="3474183"/>
            <a:ext cx="1338491" cy="137140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48+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353738" y="3474176"/>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431262" y="2049823"/>
            <a:ext cx="2742811" cy="137140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3.5+</a:t>
            </a:r>
            <a:r>
              <a:rPr lang="en-US" sz="2160"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679"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768719" y="3482992"/>
            <a:ext cx="2725383" cy="636328"/>
          </a:xfrm>
          <a:prstGeom prst="rect">
            <a:avLst/>
          </a:prstGeom>
        </p:spPr>
        <p:txBody>
          <a:bodyPr wrap="square">
            <a:spAutoFit/>
          </a:bodyPr>
          <a:lstStyle/>
          <a:p>
            <a:pPr algn="ctr" defTabSz="896386">
              <a:lnSpc>
                <a:spcPct val="85000"/>
              </a:lnSpc>
              <a:defRPr/>
            </a:pPr>
            <a:r>
              <a:rPr lang="en-US" sz="2592" kern="0" dirty="0">
                <a:solidFill>
                  <a:schemeClr val="bg1"/>
                </a:solidFill>
                <a:latin typeface="Segoe UI Semibold" panose="020B0702040204020203" pitchFamily="34" charset="0"/>
                <a:cs typeface="Segoe UI Semibold" panose="020B0702040204020203" pitchFamily="34" charset="0"/>
              </a:rPr>
              <a:t>400+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53165" y="1698330"/>
            <a:ext cx="1105877" cy="17775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66084" y="1698330"/>
            <a:ext cx="888670" cy="18514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16514" y="2710106"/>
            <a:ext cx="2172307" cy="752022"/>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01419" y="4299627"/>
            <a:ext cx="2413674" cy="559630"/>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933284" y="2869734"/>
            <a:ext cx="2413674" cy="55963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745157" y="1562302"/>
            <a:ext cx="789929" cy="34832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77745" y="1469946"/>
            <a:ext cx="1086153" cy="417321"/>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81521" y="2774301"/>
            <a:ext cx="1678601" cy="501398"/>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2765" y="4366816"/>
            <a:ext cx="1382376" cy="488355"/>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26063" y="4308619"/>
            <a:ext cx="1184894" cy="42597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081415" y="4290154"/>
            <a:ext cx="2172307" cy="618766"/>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Achieve global scale, in local regions</a:t>
            </a:r>
          </a:p>
        </p:txBody>
      </p:sp>
      <p:sp>
        <p:nvSpPr>
          <p:cNvPr id="25" name="Rectangle 24"/>
          <p:cNvSpPr/>
          <p:nvPr/>
        </p:nvSpPr>
        <p:spPr bwMode="auto">
          <a:xfrm>
            <a:off x="269239"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77581" y="1598060"/>
            <a:ext cx="10756340" cy="5088695"/>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39022" y="4261459"/>
            <a:ext cx="1707519" cy="2210477"/>
          </a:xfrm>
          <a:prstGeom prst="rect">
            <a:avLst/>
          </a:prstGeom>
        </p:spPr>
        <p:txBody>
          <a:bodyPr wrap="none">
            <a:spAutoFit/>
          </a:bodyPr>
          <a:lstStyle/>
          <a:p>
            <a:pPr defTabSz="932563">
              <a:lnSpc>
                <a:spcPct val="90000"/>
              </a:lnSpc>
              <a:defRPr/>
            </a:pPr>
            <a:r>
              <a:rPr lang="en-US" sz="11764" b="1" spc="-980" dirty="0">
                <a:solidFill>
                  <a:schemeClr val="tx2"/>
                </a:solidFill>
                <a:latin typeface="+mj-lt"/>
                <a:cs typeface="Segoe UI Semibold" panose="020B0702040204020203" pitchFamily="34" charset="0"/>
              </a:rPr>
              <a:t>3</a:t>
            </a:r>
            <a:r>
              <a:rPr lang="en-US" sz="11764" b="1" spc="-420" dirty="0">
                <a:solidFill>
                  <a:schemeClr val="tx2"/>
                </a:solidFill>
                <a:latin typeface="+mj-lt"/>
                <a:cs typeface="Segoe UI Semibold" panose="020B0702040204020203" pitchFamily="34" charset="0"/>
              </a:rPr>
              <a:t>4</a:t>
            </a:r>
            <a:r>
              <a:rPr lang="en-US" sz="352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32563">
              <a:lnSpc>
                <a:spcPct val="90000"/>
              </a:lnSpc>
              <a:defRPr/>
            </a:pPr>
            <a:r>
              <a:rPr lang="en-US" sz="352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37"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15556" y="333903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7" name="Oval 96"/>
          <p:cNvSpPr/>
          <p:nvPr/>
        </p:nvSpPr>
        <p:spPr bwMode="auto">
          <a:xfrm>
            <a:off x="3335322" y="3423335"/>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8" name="Oval 97"/>
          <p:cNvSpPr/>
          <p:nvPr/>
        </p:nvSpPr>
        <p:spPr bwMode="auto">
          <a:xfrm>
            <a:off x="3599767" y="3515596"/>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875129" y="2991541"/>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619618" y="3506538"/>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77774" y="3025942"/>
            <a:ext cx="484927" cy="465785"/>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384385" y="3227650"/>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03301" y="3185775"/>
            <a:ext cx="484927" cy="465785"/>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09912" y="338748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a:xfrm>
            <a:off x="2733501" y="6210922"/>
            <a:ext cx="9182255" cy="313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sz="1600" kern="0" dirty="0">
                <a:solidFill>
                  <a:schemeClr val="bg1"/>
                </a:solidFill>
              </a:rPr>
              <a:t>Over 1M+ production servers             Dark fiber network                          24 x 7 x 365 support</a:t>
            </a:r>
          </a:p>
        </p:txBody>
      </p:sp>
    </p:spTree>
    <p:extLst>
      <p:ext uri="{BB962C8B-B14F-4D97-AF65-F5344CB8AC3E}">
        <p14:creationId xmlns:p14="http://schemas.microsoft.com/office/powerpoint/2010/main" val="1923949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6" name="Straight Connector 95"/>
          <p:cNvCxnSpPr>
            <a:stCxn id="94" idx="6"/>
            <a:endCxn id="95" idx="1"/>
          </p:cNvCxnSpPr>
          <p:nvPr/>
        </p:nvCxnSpPr>
        <p:spPr>
          <a:xfrm flipV="1">
            <a:off x="9380122" y="2942689"/>
            <a:ext cx="483447" cy="1834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8695" y="1736611"/>
            <a:ext cx="9046353" cy="4272661"/>
          </a:xfrm>
          <a:prstGeom prst="rect">
            <a:avLst/>
          </a:prstGeom>
        </p:spPr>
      </p:pic>
      <p:sp>
        <p:nvSpPr>
          <p:cNvPr id="15" name="TextBox 9"/>
          <p:cNvSpPr txBox="1">
            <a:spLocks noChangeArrowheads="1"/>
          </p:cNvSpPr>
          <p:nvPr/>
        </p:nvSpPr>
        <p:spPr bwMode="auto">
          <a:xfrm>
            <a:off x="1269145" y="1368407"/>
            <a:ext cx="4210063"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North America Region </a:t>
            </a:r>
          </a:p>
        </p:txBody>
      </p:sp>
      <p:sp>
        <p:nvSpPr>
          <p:cNvPr id="22" name="TextBox 9"/>
          <p:cNvSpPr txBox="1">
            <a:spLocks noChangeArrowheads="1"/>
          </p:cNvSpPr>
          <p:nvPr/>
        </p:nvSpPr>
        <p:spPr bwMode="auto">
          <a:xfrm>
            <a:off x="5059452" y="1376723"/>
            <a:ext cx="2338690"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Europe Region</a:t>
            </a:r>
          </a:p>
        </p:txBody>
      </p:sp>
      <p:sp>
        <p:nvSpPr>
          <p:cNvPr id="39" name="TextBox 9"/>
          <p:cNvSpPr txBox="1">
            <a:spLocks noChangeArrowheads="1"/>
          </p:cNvSpPr>
          <p:nvPr/>
        </p:nvSpPr>
        <p:spPr bwMode="auto">
          <a:xfrm>
            <a:off x="8031205" y="1376723"/>
            <a:ext cx="2313841"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Asia Pacific Area</a:t>
            </a:r>
          </a:p>
        </p:txBody>
      </p:sp>
      <p:sp>
        <p:nvSpPr>
          <p:cNvPr id="104" name="Title 103"/>
          <p:cNvSpPr>
            <a:spLocks noGrp="1"/>
          </p:cNvSpPr>
          <p:nvPr>
            <p:ph type="title"/>
          </p:nvPr>
        </p:nvSpPr>
        <p:spPr/>
        <p:txBody>
          <a:bodyPr>
            <a:normAutofit/>
          </a:bodyPr>
          <a:lstStyle/>
          <a:p>
            <a:r>
              <a:rPr lang="en-US" dirty="0"/>
              <a:t>Global Datacenter Presence</a:t>
            </a:r>
          </a:p>
        </p:txBody>
      </p:sp>
      <p:cxnSp>
        <p:nvCxnSpPr>
          <p:cNvPr id="160" name="Straight Connector 159"/>
          <p:cNvCxnSpPr>
            <a:endCxn id="212" idx="1"/>
          </p:cNvCxnSpPr>
          <p:nvPr/>
        </p:nvCxnSpPr>
        <p:spPr>
          <a:xfrm>
            <a:off x="3154716" y="3255518"/>
            <a:ext cx="707509" cy="4107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5949036" y="2511337"/>
            <a:ext cx="825390" cy="3248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3"/>
          <p:cNvSpPr txBox="1">
            <a:spLocks noChangeArrowheads="1"/>
          </p:cNvSpPr>
          <p:nvPr/>
        </p:nvSpPr>
        <p:spPr bwMode="auto">
          <a:xfrm>
            <a:off x="2397060" y="2181885"/>
            <a:ext cx="105228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N. Central </a:t>
            </a:r>
          </a:p>
        </p:txBody>
      </p:sp>
      <p:sp>
        <p:nvSpPr>
          <p:cNvPr id="173" name="TextBox 13"/>
          <p:cNvSpPr txBox="1">
            <a:spLocks noChangeArrowheads="1"/>
          </p:cNvSpPr>
          <p:nvPr/>
        </p:nvSpPr>
        <p:spPr bwMode="auto">
          <a:xfrm>
            <a:off x="9202673" y="3831409"/>
            <a:ext cx="66089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S.E. Asia</a:t>
            </a:r>
          </a:p>
        </p:txBody>
      </p:sp>
      <p:cxnSp>
        <p:nvCxnSpPr>
          <p:cNvPr id="179" name="Straight Connector 178"/>
          <p:cNvCxnSpPr>
            <a:endCxn id="173" idx="1"/>
          </p:cNvCxnSpPr>
          <p:nvPr/>
        </p:nvCxnSpPr>
        <p:spPr>
          <a:xfrm flipV="1">
            <a:off x="8729345" y="3955723"/>
            <a:ext cx="473328"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3"/>
          <p:cNvSpPr txBox="1">
            <a:spLocks noChangeArrowheads="1"/>
          </p:cNvSpPr>
          <p:nvPr/>
        </p:nvSpPr>
        <p:spPr bwMode="auto">
          <a:xfrm>
            <a:off x="7434189" y="3509635"/>
            <a:ext cx="59701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Asia</a:t>
            </a:r>
          </a:p>
        </p:txBody>
      </p:sp>
      <p:cxnSp>
        <p:nvCxnSpPr>
          <p:cNvPr id="181" name="Straight Connector 180"/>
          <p:cNvCxnSpPr>
            <a:stCxn id="158" idx="41"/>
            <a:endCxn id="180" idx="3"/>
          </p:cNvCxnSpPr>
          <p:nvPr/>
        </p:nvCxnSpPr>
        <p:spPr>
          <a:xfrm flipH="1">
            <a:off x="8031206" y="3602906"/>
            <a:ext cx="839085" cy="31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TextBox 13"/>
          <p:cNvSpPr txBox="1">
            <a:spLocks noChangeArrowheads="1"/>
          </p:cNvSpPr>
          <p:nvPr/>
        </p:nvSpPr>
        <p:spPr bwMode="auto">
          <a:xfrm>
            <a:off x="6105644" y="1944761"/>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 Europe  </a:t>
            </a:r>
          </a:p>
        </p:txBody>
      </p:sp>
      <p:cxnSp>
        <p:nvCxnSpPr>
          <p:cNvPr id="204" name="Straight Connector 203"/>
          <p:cNvCxnSpPr>
            <a:endCxn id="203" idx="1"/>
          </p:cNvCxnSpPr>
          <p:nvPr/>
        </p:nvCxnSpPr>
        <p:spPr>
          <a:xfrm flipV="1">
            <a:off x="5558166" y="2069076"/>
            <a:ext cx="547478" cy="377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13"/>
          <p:cNvSpPr txBox="1">
            <a:spLocks noChangeArrowheads="1"/>
          </p:cNvSpPr>
          <p:nvPr/>
        </p:nvSpPr>
        <p:spPr bwMode="auto">
          <a:xfrm>
            <a:off x="6774426" y="2440067"/>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W. Europe </a:t>
            </a:r>
          </a:p>
        </p:txBody>
      </p:sp>
      <p:cxnSp>
        <p:nvCxnSpPr>
          <p:cNvPr id="211" name="Straight Connector 210"/>
          <p:cNvCxnSpPr/>
          <p:nvPr/>
        </p:nvCxnSpPr>
        <p:spPr>
          <a:xfrm>
            <a:off x="2953254" y="2453329"/>
            <a:ext cx="288138" cy="41555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Box 13"/>
          <p:cNvSpPr txBox="1">
            <a:spLocks noChangeArrowheads="1"/>
          </p:cNvSpPr>
          <p:nvPr/>
        </p:nvSpPr>
        <p:spPr bwMode="auto">
          <a:xfrm>
            <a:off x="3862225" y="3459091"/>
            <a:ext cx="999513" cy="414435"/>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S. Central </a:t>
            </a:r>
          </a:p>
        </p:txBody>
      </p:sp>
      <p:sp>
        <p:nvSpPr>
          <p:cNvPr id="89" name="TextBox 13"/>
          <p:cNvSpPr txBox="1">
            <a:spLocks noChangeArrowheads="1"/>
          </p:cNvSpPr>
          <p:nvPr/>
        </p:nvSpPr>
        <p:spPr bwMode="auto">
          <a:xfrm>
            <a:off x="3821829" y="2473575"/>
            <a:ext cx="75170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East </a:t>
            </a:r>
          </a:p>
        </p:txBody>
      </p:sp>
      <p:cxnSp>
        <p:nvCxnSpPr>
          <p:cNvPr id="90" name="Straight Connector 89"/>
          <p:cNvCxnSpPr>
            <a:stCxn id="132" idx="19"/>
          </p:cNvCxnSpPr>
          <p:nvPr/>
        </p:nvCxnSpPr>
        <p:spPr>
          <a:xfrm flipV="1">
            <a:off x="3591172" y="2727785"/>
            <a:ext cx="507689" cy="2453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13"/>
          <p:cNvSpPr txBox="1">
            <a:spLocks noChangeArrowheads="1"/>
          </p:cNvSpPr>
          <p:nvPr/>
        </p:nvSpPr>
        <p:spPr bwMode="auto">
          <a:xfrm>
            <a:off x="876451" y="2414118"/>
            <a:ext cx="715540" cy="414577"/>
          </a:xfrm>
          <a:prstGeom prst="rect">
            <a:avLst/>
          </a:prstGeom>
          <a:solidFill>
            <a:schemeClr val="accent1"/>
          </a:solidFill>
          <a:ln w="6350">
            <a:solidFill>
              <a:schemeClr val="tx1"/>
            </a:solidFill>
            <a:miter lim="800000"/>
            <a:headEnd/>
            <a:tailEnd/>
          </a:ln>
        </p:spPr>
        <p:txBody>
          <a:bodyPr wrap="square" lIns="81873" tIns="40939" rIns="81873" bIns="40939">
            <a:spAutoFit/>
          </a:bodyPr>
          <a:lstStyle/>
          <a:p>
            <a:pPr defTabSz="822542">
              <a:defRPr/>
            </a:pPr>
            <a:r>
              <a:rPr lang="en-US" sz="1078" kern="0" dirty="0">
                <a:solidFill>
                  <a:prstClr val="white">
                    <a:alpha val="99000"/>
                  </a:prstClr>
                </a:solidFill>
              </a:rPr>
              <a:t>U.S. West </a:t>
            </a:r>
          </a:p>
        </p:txBody>
      </p:sp>
      <p:cxnSp>
        <p:nvCxnSpPr>
          <p:cNvPr id="4" name="Straight Connector 3"/>
          <p:cNvCxnSpPr/>
          <p:nvPr/>
        </p:nvCxnSpPr>
        <p:spPr>
          <a:xfrm>
            <a:off x="1502707" y="2693963"/>
            <a:ext cx="927958" cy="344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2430666" y="2987688"/>
            <a:ext cx="173350" cy="173353"/>
            <a:chOff x="1581719" y="5197873"/>
            <a:chExt cx="349941" cy="349851"/>
          </a:xfrm>
        </p:grpSpPr>
        <p:sp>
          <p:nvSpPr>
            <p:cNvPr id="148" name="Oval 147"/>
            <p:cNvSpPr/>
            <p:nvPr/>
          </p:nvSpPr>
          <p:spPr bwMode="auto">
            <a:xfrm>
              <a:off x="1587267" y="5203376"/>
              <a:ext cx="338844" cy="338844"/>
            </a:xfrm>
            <a:prstGeom prst="ellipse">
              <a:avLst/>
            </a:prstGeom>
            <a:solidFill>
              <a:srgbClr val="FFFFFF"/>
            </a:solidFill>
            <a:ln>
              <a:solidFill>
                <a:schemeClr val="tx2"/>
              </a:solid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sp>
          <p:nvSpPr>
            <p:cNvPr id="15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22" name="Group 121"/>
          <p:cNvGrpSpPr/>
          <p:nvPr/>
        </p:nvGrpSpPr>
        <p:grpSpPr>
          <a:xfrm>
            <a:off x="2965267" y="3122002"/>
            <a:ext cx="173350" cy="173353"/>
            <a:chOff x="1581719" y="5197873"/>
            <a:chExt cx="349941" cy="349851"/>
          </a:xfrm>
        </p:grpSpPr>
        <p:sp>
          <p:nvSpPr>
            <p:cNvPr id="123" name="Oval 12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0" name="Group 129"/>
          <p:cNvGrpSpPr/>
          <p:nvPr/>
        </p:nvGrpSpPr>
        <p:grpSpPr>
          <a:xfrm>
            <a:off x="3456343" y="2947461"/>
            <a:ext cx="173350" cy="173353"/>
            <a:chOff x="1581719" y="5197873"/>
            <a:chExt cx="349941" cy="349851"/>
          </a:xfrm>
        </p:grpSpPr>
        <p:sp>
          <p:nvSpPr>
            <p:cNvPr id="131" name="Oval 130"/>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5" name="Group 134"/>
          <p:cNvGrpSpPr/>
          <p:nvPr/>
        </p:nvGrpSpPr>
        <p:grpSpPr>
          <a:xfrm>
            <a:off x="5457397" y="2446215"/>
            <a:ext cx="173350" cy="173353"/>
            <a:chOff x="1581719" y="5197873"/>
            <a:chExt cx="349941" cy="349851"/>
          </a:xfrm>
        </p:grpSpPr>
        <p:sp>
          <p:nvSpPr>
            <p:cNvPr id="136" name="Oval 13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2" name="Group 141"/>
          <p:cNvGrpSpPr/>
          <p:nvPr/>
        </p:nvGrpSpPr>
        <p:grpSpPr>
          <a:xfrm>
            <a:off x="5785597" y="2471152"/>
            <a:ext cx="173350" cy="173353"/>
            <a:chOff x="1581719" y="5197873"/>
            <a:chExt cx="349941" cy="349851"/>
          </a:xfrm>
        </p:grpSpPr>
        <p:sp>
          <p:nvSpPr>
            <p:cNvPr id="143" name="Oval 14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9" name="Group 148"/>
          <p:cNvGrpSpPr/>
          <p:nvPr/>
        </p:nvGrpSpPr>
        <p:grpSpPr>
          <a:xfrm>
            <a:off x="8822596" y="3448815"/>
            <a:ext cx="173350" cy="173353"/>
            <a:chOff x="1581719" y="5197873"/>
            <a:chExt cx="349941" cy="349851"/>
          </a:xfrm>
        </p:grpSpPr>
        <p:sp>
          <p:nvSpPr>
            <p:cNvPr id="157" name="Oval 15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5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74" name="TextBox 13"/>
          <p:cNvSpPr txBox="1">
            <a:spLocks noChangeArrowheads="1"/>
          </p:cNvSpPr>
          <p:nvPr/>
        </p:nvSpPr>
        <p:spPr bwMode="auto">
          <a:xfrm>
            <a:off x="9863569" y="2338042"/>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Japan</a:t>
            </a:r>
          </a:p>
        </p:txBody>
      </p:sp>
      <p:cxnSp>
        <p:nvCxnSpPr>
          <p:cNvPr id="75" name="Straight Connector 74"/>
          <p:cNvCxnSpPr>
            <a:stCxn id="78" idx="3"/>
            <a:endCxn id="74" idx="1"/>
          </p:cNvCxnSpPr>
          <p:nvPr/>
        </p:nvCxnSpPr>
        <p:spPr>
          <a:xfrm flipV="1">
            <a:off x="9417373" y="2462356"/>
            <a:ext cx="446195" cy="5605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303641" y="2910125"/>
            <a:ext cx="173350" cy="173353"/>
            <a:chOff x="1581719" y="5197873"/>
            <a:chExt cx="349941" cy="349851"/>
          </a:xfrm>
        </p:grpSpPr>
        <p:sp>
          <p:nvSpPr>
            <p:cNvPr id="77" name="Oval 7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85" name="TextBox 13"/>
          <p:cNvSpPr txBox="1">
            <a:spLocks noChangeArrowheads="1"/>
          </p:cNvSpPr>
          <p:nvPr/>
        </p:nvSpPr>
        <p:spPr bwMode="auto">
          <a:xfrm>
            <a:off x="10127676" y="5312672"/>
            <a:ext cx="1290135" cy="414577"/>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Southeast Australia</a:t>
            </a:r>
          </a:p>
        </p:txBody>
      </p:sp>
      <p:cxnSp>
        <p:nvCxnSpPr>
          <p:cNvPr id="86" name="Straight Connector 85"/>
          <p:cNvCxnSpPr>
            <a:stCxn id="91" idx="3"/>
            <a:endCxn id="85" idx="1"/>
          </p:cNvCxnSpPr>
          <p:nvPr/>
        </p:nvCxnSpPr>
        <p:spPr>
          <a:xfrm>
            <a:off x="9760462" y="5344184"/>
            <a:ext cx="367214" cy="1757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9646729" y="5231367"/>
            <a:ext cx="173350" cy="173353"/>
            <a:chOff x="1581719" y="5197873"/>
            <a:chExt cx="349941" cy="349851"/>
          </a:xfrm>
        </p:grpSpPr>
        <p:sp>
          <p:nvSpPr>
            <p:cNvPr id="88" name="Oval 8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92" name="Group 91"/>
          <p:cNvGrpSpPr/>
          <p:nvPr/>
        </p:nvGrpSpPr>
        <p:grpSpPr>
          <a:xfrm>
            <a:off x="9240708" y="3044515"/>
            <a:ext cx="173350" cy="173353"/>
            <a:chOff x="1581719" y="5197873"/>
            <a:chExt cx="349941" cy="349851"/>
          </a:xfrm>
        </p:grpSpPr>
        <p:sp>
          <p:nvSpPr>
            <p:cNvPr id="93" name="Oval 9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5" name="TextBox 13"/>
          <p:cNvSpPr txBox="1">
            <a:spLocks noChangeArrowheads="1"/>
          </p:cNvSpPr>
          <p:nvPr/>
        </p:nvSpPr>
        <p:spPr bwMode="auto">
          <a:xfrm>
            <a:off x="9863569" y="281837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West Japan</a:t>
            </a:r>
          </a:p>
        </p:txBody>
      </p:sp>
      <p:sp>
        <p:nvSpPr>
          <p:cNvPr id="101" name="TextBox 13"/>
          <p:cNvSpPr txBox="1">
            <a:spLocks noChangeArrowheads="1"/>
          </p:cNvSpPr>
          <p:nvPr/>
        </p:nvSpPr>
        <p:spPr bwMode="auto">
          <a:xfrm>
            <a:off x="10301716" y="470543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Australia</a:t>
            </a:r>
          </a:p>
        </p:txBody>
      </p:sp>
      <p:cxnSp>
        <p:nvCxnSpPr>
          <p:cNvPr id="103" name="Straight Connector 102"/>
          <p:cNvCxnSpPr>
            <a:stCxn id="107" idx="3"/>
            <a:endCxn id="101" idx="1"/>
          </p:cNvCxnSpPr>
          <p:nvPr/>
        </p:nvCxnSpPr>
        <p:spPr>
          <a:xfrm flipV="1">
            <a:off x="9917956" y="4829749"/>
            <a:ext cx="383760" cy="3115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9804223" y="5028460"/>
            <a:ext cx="173350" cy="173353"/>
            <a:chOff x="1581719" y="5197873"/>
            <a:chExt cx="349941" cy="349851"/>
          </a:xfrm>
        </p:grpSpPr>
        <p:sp>
          <p:nvSpPr>
            <p:cNvPr id="106" name="Oval 10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8" name="TextBox 13"/>
          <p:cNvSpPr txBox="1">
            <a:spLocks noChangeArrowheads="1"/>
          </p:cNvSpPr>
          <p:nvPr/>
        </p:nvSpPr>
        <p:spPr bwMode="auto">
          <a:xfrm>
            <a:off x="9202675" y="3369657"/>
            <a:ext cx="71528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China</a:t>
            </a:r>
          </a:p>
        </p:txBody>
      </p:sp>
      <p:cxnSp>
        <p:nvCxnSpPr>
          <p:cNvPr id="99" name="Straight Connector 98"/>
          <p:cNvCxnSpPr>
            <a:stCxn id="109" idx="3"/>
            <a:endCxn id="98" idx="1"/>
          </p:cNvCxnSpPr>
          <p:nvPr/>
        </p:nvCxnSpPr>
        <p:spPr>
          <a:xfrm>
            <a:off x="8937550" y="3275053"/>
            <a:ext cx="265125" cy="21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8823818" y="3162236"/>
            <a:ext cx="173350" cy="173353"/>
            <a:chOff x="1581719" y="5197873"/>
            <a:chExt cx="349941" cy="349851"/>
          </a:xfrm>
        </p:grpSpPr>
        <p:sp>
          <p:nvSpPr>
            <p:cNvPr id="108" name="Oval 10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4" name="TextBox 13"/>
          <p:cNvSpPr txBox="1">
            <a:spLocks noChangeArrowheads="1"/>
          </p:cNvSpPr>
          <p:nvPr/>
        </p:nvSpPr>
        <p:spPr bwMode="auto">
          <a:xfrm>
            <a:off x="7878367" y="2250828"/>
            <a:ext cx="77299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NE. China </a:t>
            </a:r>
          </a:p>
        </p:txBody>
      </p:sp>
      <p:cxnSp>
        <p:nvCxnSpPr>
          <p:cNvPr id="115" name="Straight Connector 114"/>
          <p:cNvCxnSpPr>
            <a:stCxn id="118" idx="28"/>
          </p:cNvCxnSpPr>
          <p:nvPr/>
        </p:nvCxnSpPr>
        <p:spPr>
          <a:xfrm flipH="1" flipV="1">
            <a:off x="8606576" y="2636707"/>
            <a:ext cx="149832" cy="2145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8704129" y="2808132"/>
            <a:ext cx="173350" cy="173353"/>
            <a:chOff x="1581719" y="5197873"/>
            <a:chExt cx="349941" cy="349851"/>
          </a:xfrm>
        </p:grpSpPr>
        <p:sp>
          <p:nvSpPr>
            <p:cNvPr id="117" name="Oval 11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6" name="Group 15"/>
          <p:cNvGrpSpPr/>
          <p:nvPr/>
        </p:nvGrpSpPr>
        <p:grpSpPr>
          <a:xfrm>
            <a:off x="1010558" y="3993437"/>
            <a:ext cx="2666439" cy="1611089"/>
            <a:chOff x="510530" y="4230565"/>
            <a:chExt cx="3023764" cy="1826989"/>
          </a:xfrm>
        </p:grpSpPr>
        <p:grpSp>
          <p:nvGrpSpPr>
            <p:cNvPr id="5" name="Group 4"/>
            <p:cNvGrpSpPr/>
            <p:nvPr/>
          </p:nvGrpSpPr>
          <p:grpSpPr>
            <a:xfrm>
              <a:off x="510530" y="4378960"/>
              <a:ext cx="221367" cy="196583"/>
              <a:chOff x="549822" y="4775560"/>
              <a:chExt cx="196581" cy="196583"/>
            </a:xfrm>
          </p:grpSpPr>
          <p:sp>
            <p:nvSpPr>
              <p:cNvPr id="165" name="Oval 164"/>
              <p:cNvSpPr/>
              <p:nvPr/>
            </p:nvSpPr>
            <p:spPr bwMode="auto">
              <a:xfrm>
                <a:off x="552939" y="4778652"/>
                <a:ext cx="190347" cy="19039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62"/>
              <p:cNvSpPr>
                <a:spLocks noEditPoints="1"/>
              </p:cNvSpPr>
              <p:nvPr/>
            </p:nvSpPr>
            <p:spPr bwMode="black">
              <a:xfrm>
                <a:off x="549822" y="4775560"/>
                <a:ext cx="196581" cy="19658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67" name="Rounded Rectangle 66"/>
            <p:cNvSpPr/>
            <p:nvPr/>
          </p:nvSpPr>
          <p:spPr bwMode="auto">
            <a:xfrm>
              <a:off x="731897" y="4230565"/>
              <a:ext cx="2802397" cy="1826989"/>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vert="horz" wrap="square" lIns="109146" tIns="109146" rIns="109146" bIns="0" numCol="1" rtlCol="0" anchor="t" anchorCtr="0" compatLnSpc="1"/>
            <a:lstStyle/>
            <a:p>
              <a:pPr defTabSz="818636" fontAlgn="base">
                <a:spcBef>
                  <a:spcPct val="0"/>
                </a:spcBef>
                <a:spcAft>
                  <a:spcPts val="265"/>
                </a:spcAft>
                <a:defRPr/>
              </a:pPr>
              <a:r>
                <a:rPr lang="en-US" sz="1765" kern="0" dirty="0">
                  <a:solidFill>
                    <a:srgbClr val="505050"/>
                  </a:solidFill>
                  <a:latin typeface="Segoe UI Light"/>
                </a:rPr>
                <a:t>Major datacenter</a:t>
              </a:r>
            </a:p>
          </p:txBody>
        </p:sp>
      </p:grpSp>
      <p:sp>
        <p:nvSpPr>
          <p:cNvPr id="110" name="Rectangle 109"/>
          <p:cNvSpPr/>
          <p:nvPr/>
        </p:nvSpPr>
        <p:spPr>
          <a:xfrm>
            <a:off x="619937" y="6163352"/>
            <a:ext cx="10971413" cy="3416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dirty="0"/>
              <a:t>Over 1M+ production servers             Dark fiber network                          24 x 7 x 365 support</a:t>
            </a:r>
          </a:p>
        </p:txBody>
      </p:sp>
      <p:grpSp>
        <p:nvGrpSpPr>
          <p:cNvPr id="111" name="Group 110"/>
          <p:cNvGrpSpPr/>
          <p:nvPr/>
        </p:nvGrpSpPr>
        <p:grpSpPr>
          <a:xfrm>
            <a:off x="3166724" y="2789591"/>
            <a:ext cx="173350" cy="173353"/>
            <a:chOff x="1581719" y="5197873"/>
            <a:chExt cx="349941" cy="349851"/>
          </a:xfrm>
        </p:grpSpPr>
        <p:sp>
          <p:nvSpPr>
            <p:cNvPr id="112" name="Oval 111"/>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9" name="TextBox 13"/>
          <p:cNvSpPr txBox="1">
            <a:spLocks noChangeArrowheads="1"/>
          </p:cNvSpPr>
          <p:nvPr/>
        </p:nvSpPr>
        <p:spPr bwMode="auto">
          <a:xfrm>
            <a:off x="4805948" y="4721390"/>
            <a:ext cx="651449"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00">
                <a:solidFill>
                  <a:schemeClr val="tx1">
                    <a:alpha val="99000"/>
                  </a:schemeClr>
                </a:solidFill>
              </a:defRPr>
            </a:lvl1pPr>
          </a:lstStyle>
          <a:p>
            <a:pPr defTabSz="822542">
              <a:defRPr/>
            </a:pPr>
            <a:r>
              <a:rPr lang="en-US" sz="1078" kern="0" dirty="0">
                <a:solidFill>
                  <a:schemeClr val="bg1">
                    <a:alpha val="99000"/>
                  </a:schemeClr>
                </a:solidFill>
              </a:rPr>
              <a:t>LATAM</a:t>
            </a:r>
          </a:p>
        </p:txBody>
      </p:sp>
      <p:cxnSp>
        <p:nvCxnSpPr>
          <p:cNvPr id="125" name="Straight Connector 124"/>
          <p:cNvCxnSpPr>
            <a:endCxn id="119" idx="1"/>
          </p:cNvCxnSpPr>
          <p:nvPr/>
        </p:nvCxnSpPr>
        <p:spPr>
          <a:xfrm flipV="1">
            <a:off x="4332619" y="4845704"/>
            <a:ext cx="473329"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4230440" y="4864950"/>
            <a:ext cx="173350" cy="173353"/>
            <a:chOff x="1581719" y="5197873"/>
            <a:chExt cx="349941" cy="349851"/>
          </a:xfrm>
        </p:grpSpPr>
        <p:sp>
          <p:nvSpPr>
            <p:cNvPr id="139" name="Oval 138"/>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1" name="Group 140"/>
          <p:cNvGrpSpPr/>
          <p:nvPr/>
        </p:nvGrpSpPr>
        <p:grpSpPr>
          <a:xfrm>
            <a:off x="8651359" y="4028050"/>
            <a:ext cx="173350" cy="173353"/>
            <a:chOff x="1581719" y="5197873"/>
            <a:chExt cx="349941" cy="349851"/>
          </a:xfrm>
        </p:grpSpPr>
        <p:sp>
          <p:nvSpPr>
            <p:cNvPr id="144" name="Oval 143"/>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Tree>
    <p:extLst>
      <p:ext uri="{BB962C8B-B14F-4D97-AF65-F5344CB8AC3E}">
        <p14:creationId xmlns:p14="http://schemas.microsoft.com/office/powerpoint/2010/main" val="78401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69239" y="4101283"/>
            <a:ext cx="3540878" cy="2465168"/>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14016">
                <a:lnSpc>
                  <a:spcPct val="90000"/>
                </a:lnSpc>
                <a:defRPr/>
              </a:pPr>
              <a:endParaRPr lang="en-US" sz="1372"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8" name="Group 7"/>
          <p:cNvGrpSpPr/>
          <p:nvPr/>
        </p:nvGrpSpPr>
        <p:grpSpPr>
          <a:xfrm>
            <a:off x="269238" y="1636116"/>
            <a:ext cx="3540878" cy="2420347"/>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21"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6" name="Group 5"/>
          <p:cNvGrpSpPr/>
          <p:nvPr/>
        </p:nvGrpSpPr>
        <p:grpSpPr>
          <a:xfrm>
            <a:off x="3854938" y="4101284"/>
            <a:ext cx="3540878" cy="2465168"/>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294"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7" name="Group 6"/>
          <p:cNvGrpSpPr/>
          <p:nvPr/>
        </p:nvGrpSpPr>
        <p:grpSpPr>
          <a:xfrm>
            <a:off x="3854938" y="1636116"/>
            <a:ext cx="3540878" cy="2420347"/>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3" name="Group 2"/>
          <p:cNvGrpSpPr/>
          <p:nvPr/>
        </p:nvGrpSpPr>
        <p:grpSpPr>
          <a:xfrm>
            <a:off x="7440639" y="1636116"/>
            <a:ext cx="4482123" cy="493033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79285" tIns="143428" rIns="179285" bIns="143428">
              <a:noAutofit/>
            </a:bodyPr>
            <a:lstStyle/>
            <a:p>
              <a:pPr defTabSz="932384">
                <a:lnSpc>
                  <a:spcPct val="90000"/>
                </a:lnSpc>
                <a:defRPr/>
              </a:pPr>
              <a:r>
                <a:rPr lang="en-US" sz="5294"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627"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627"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2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32384">
                <a:lnSpc>
                  <a:spcPct val="90000"/>
                </a:lnSpc>
                <a:defRPr/>
              </a:pPr>
              <a:r>
                <a:rPr lang="en-US" sz="3137"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353"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511564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Trust</a:t>
                </a:r>
              </a:p>
            </p:txBody>
          </p:sp>
        </p:grpSp>
      </p:grpSp>
    </p:spTree>
    <p:extLst>
      <p:ext uri="{BB962C8B-B14F-4D97-AF65-F5344CB8AC3E}">
        <p14:creationId xmlns:p14="http://schemas.microsoft.com/office/powerpoint/2010/main" val="193801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1074</TotalTime>
  <Words>3767</Words>
  <Application>Microsoft Office PowerPoint</Application>
  <PresentationFormat>Widescreen</PresentationFormat>
  <Paragraphs>574</Paragraphs>
  <Slides>37</Slides>
  <Notes>29</Notes>
  <HiddenSlides>2</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37</vt:i4>
      </vt:variant>
    </vt:vector>
  </HeadingPairs>
  <TitlesOfParts>
    <vt:vector size="52" baseType="lpstr">
      <vt:lpstr>MS PGothic</vt:lpstr>
      <vt:lpstr>Arial</vt:lpstr>
      <vt:lpstr>Calibri</vt:lpstr>
      <vt:lpstr>Consolas</vt:lpstr>
      <vt:lpstr>Gill Sans</vt:lpstr>
      <vt:lpstr>Segoe UI</vt:lpstr>
      <vt:lpstr>Segoe UI Light</vt:lpstr>
      <vt:lpstr>Segoe UI Semibold</vt:lpstr>
      <vt:lpstr>Segoe UI Semilight</vt:lpstr>
      <vt:lpstr>Times New Roman</vt:lpstr>
      <vt:lpstr>Wingdings</vt:lpstr>
      <vt:lpstr>ヒラギノ角ゴ ProN W3</vt:lpstr>
      <vt:lpstr>WHITE TEMPLATE</vt:lpstr>
      <vt:lpstr>COLOR TEMPLATE</vt:lpstr>
      <vt:lpstr>think-cell Slide</vt:lpstr>
      <vt:lpstr>Azure and Office 365 DevCamp - Overview</vt:lpstr>
      <vt:lpstr>Course Goals</vt:lpstr>
      <vt:lpstr>PowerPoint Presentation</vt:lpstr>
      <vt:lpstr>PowerPoint Presentation</vt:lpstr>
      <vt:lpstr>PowerPoint Presentation</vt:lpstr>
      <vt:lpstr>Achieve global scale, in local regions</vt:lpstr>
      <vt:lpstr>Global Datacenter Presence</vt:lpstr>
      <vt:lpstr>Momentum</vt:lpstr>
      <vt:lpstr>PowerPoint Presentation</vt:lpstr>
      <vt:lpstr>Trusted Cloud principles</vt:lpstr>
      <vt:lpstr>Defense in depth</vt:lpstr>
      <vt:lpstr>Global compliance with focus</vt:lpstr>
      <vt:lpstr>Transparency</vt:lpstr>
      <vt:lpstr>PowerPoint Presentation</vt:lpstr>
      <vt:lpstr>Extend on-premises data and apps</vt:lpstr>
      <vt:lpstr>Extend on-premises data and apps</vt:lpstr>
      <vt:lpstr>Deploy the cloud on-premises</vt:lpstr>
      <vt:lpstr>PowerPoint Presentation</vt:lpstr>
      <vt:lpstr>Azure is an open cloud</vt:lpstr>
      <vt:lpstr>Broad Linux and open source investment</vt:lpstr>
      <vt:lpstr>Build and run open source solutions</vt:lpstr>
      <vt:lpstr>Open Source on Azure Customers </vt:lpstr>
      <vt:lpstr>PowerPoint Presentation</vt:lpstr>
      <vt:lpstr>PowerPoint Presentation</vt:lpstr>
      <vt:lpstr>Build apps faster and easier</vt:lpstr>
      <vt:lpstr>Build a Flexible DevOps Pipeline</vt:lpstr>
      <vt:lpstr>PowerPoint Presentation</vt:lpstr>
      <vt:lpstr>Azure Container Service</vt:lpstr>
      <vt:lpstr>Docker + Windows Server = Windows Containers</vt:lpstr>
      <vt:lpstr>Hyper V Containers = Docker + Windows Server</vt:lpstr>
      <vt:lpstr>Azure &amp; Office 365 2-Day DevCamp</vt:lpstr>
      <vt:lpstr>Course Agenda</vt:lpstr>
      <vt:lpstr>Hands on labs</vt:lpstr>
      <vt:lpstr>Day 1 – Detailed Agenda</vt:lpstr>
      <vt:lpstr>Day 2 – Detailed Agenda</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1-Overview</dc:title>
  <dc:creator>Israel Vega</dc:creator>
  <cp:lastModifiedBy>Steven Follis</cp:lastModifiedBy>
  <cp:revision>59</cp:revision>
  <dcterms:created xsi:type="dcterms:W3CDTF">2016-09-29T12:20:34Z</dcterms:created>
  <dcterms:modified xsi:type="dcterms:W3CDTF">2016-11-14T08:50:56Z</dcterms:modified>
</cp:coreProperties>
</file>